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48"/>
  </p:notesMasterIdLst>
  <p:handoutMasterIdLst>
    <p:handoutMasterId r:id="rId49"/>
  </p:handoutMasterIdLst>
  <p:sldIdLst>
    <p:sldId id="2123259668" r:id="rId8"/>
    <p:sldId id="272" r:id="rId9"/>
    <p:sldId id="259" r:id="rId10"/>
    <p:sldId id="269" r:id="rId11"/>
    <p:sldId id="270" r:id="rId12"/>
    <p:sldId id="273" r:id="rId13"/>
    <p:sldId id="261" r:id="rId14"/>
    <p:sldId id="267" r:id="rId15"/>
    <p:sldId id="2123259667" r:id="rId16"/>
    <p:sldId id="2123259652" r:id="rId17"/>
    <p:sldId id="2123259653" r:id="rId18"/>
    <p:sldId id="2123259633" r:id="rId19"/>
    <p:sldId id="2123259663" r:id="rId20"/>
    <p:sldId id="2123259621" r:id="rId21"/>
    <p:sldId id="2123259636" r:id="rId22"/>
    <p:sldId id="2123259664" r:id="rId23"/>
    <p:sldId id="2123259638" r:id="rId24"/>
    <p:sldId id="2123259661" r:id="rId25"/>
    <p:sldId id="2123259660" r:id="rId26"/>
    <p:sldId id="2123259609" r:id="rId27"/>
    <p:sldId id="2123259610" r:id="rId28"/>
    <p:sldId id="2123259649" r:id="rId29"/>
    <p:sldId id="2123259613" r:id="rId30"/>
    <p:sldId id="2123259618" r:id="rId31"/>
    <p:sldId id="2123259651" r:id="rId32"/>
    <p:sldId id="2123259611" r:id="rId33"/>
    <p:sldId id="2123259612" r:id="rId34"/>
    <p:sldId id="2123259646" r:id="rId35"/>
    <p:sldId id="2123259617" r:id="rId36"/>
    <p:sldId id="2123259645" r:id="rId37"/>
    <p:sldId id="2123259615" r:id="rId38"/>
    <p:sldId id="2123259657" r:id="rId39"/>
    <p:sldId id="2123259616" r:id="rId40"/>
    <p:sldId id="2123259658" r:id="rId41"/>
    <p:sldId id="2123259666" r:id="rId42"/>
    <p:sldId id="2123259594" r:id="rId43"/>
    <p:sldId id="2123259659" r:id="rId44"/>
    <p:sldId id="2123259665" r:id="rId45"/>
    <p:sldId id="2123259598"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123259668"/>
            <p14:sldId id="272"/>
            <p14:sldId id="259"/>
            <p14:sldId id="269"/>
            <p14:sldId id="270"/>
          </p14:sldIdLst>
        </p14:section>
        <p14:section name="The session" id="{9BCE8471-468A-4538-82B3-E4E62B0A593E}">
          <p14:sldIdLst>
            <p14:sldId id="273"/>
            <p14:sldId id="261"/>
            <p14:sldId id="267"/>
            <p14:sldId id="2123259667"/>
            <p14:sldId id="2123259652"/>
            <p14:sldId id="2123259653"/>
            <p14:sldId id="2123259633"/>
            <p14:sldId id="2123259663"/>
            <p14:sldId id="2123259621"/>
            <p14:sldId id="2123259636"/>
            <p14:sldId id="2123259664"/>
            <p14:sldId id="2123259638"/>
            <p14:sldId id="2123259661"/>
            <p14:sldId id="2123259660"/>
            <p14:sldId id="2123259609"/>
            <p14:sldId id="2123259610"/>
            <p14:sldId id="2123259649"/>
            <p14:sldId id="2123259613"/>
            <p14:sldId id="2123259618"/>
            <p14:sldId id="2123259651"/>
            <p14:sldId id="2123259611"/>
            <p14:sldId id="2123259612"/>
            <p14:sldId id="2123259646"/>
            <p14:sldId id="2123259617"/>
            <p14:sldId id="2123259645"/>
            <p14:sldId id="2123259615"/>
            <p14:sldId id="2123259657"/>
            <p14:sldId id="2123259616"/>
            <p14:sldId id="2123259658"/>
            <p14:sldId id="2123259666"/>
            <p14:sldId id="2123259594"/>
            <p14:sldId id="2123259659"/>
            <p14:sldId id="2123259665"/>
            <p14:sldId id="2123259598"/>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0A88B-A12C-46D2-84D1-8288AE42C924}" v="415" dt="2024-06-20T09:10:00.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84889" autoAdjust="0"/>
  </p:normalViewPr>
  <p:slideViewPr>
    <p:cSldViewPr snapToGrid="0">
      <p:cViewPr varScale="1">
        <p:scale>
          <a:sx n="135" d="100"/>
          <a:sy n="135" d="100"/>
        </p:scale>
        <p:origin x="1254"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01/07/2024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‹nr.›</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01/07/2024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‹nr.›</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7515D-B39D-72EA-F749-281E32D537D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D63B0E2-DE6B-F045-5BF5-ADE199C09F8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D3FAAC5-C148-B67C-C27F-CECFD3B65E09}"/>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2539576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dirty="0"/>
              <a:t>Import </a:t>
            </a:r>
            <a:r>
              <a:rPr lang="nl-NL" dirty="0" err="1"/>
              <a:t>the</a:t>
            </a:r>
            <a:r>
              <a:rPr lang="nl-NL" dirty="0"/>
              <a:t> source repository </a:t>
            </a:r>
            <a:r>
              <a:rPr lang="nl-NL" dirty="0" err="1"/>
              <a:t>into</a:t>
            </a:r>
            <a:r>
              <a:rPr lang="nl-NL" dirty="0"/>
              <a:t> </a:t>
            </a:r>
            <a:r>
              <a:rPr lang="nl-NL" dirty="0" err="1"/>
              <a:t>your</a:t>
            </a:r>
            <a:r>
              <a:rPr lang="nl-NL" dirty="0"/>
              <a:t> </a:t>
            </a:r>
            <a:r>
              <a:rPr lang="nl-NL" dirty="0" err="1"/>
              <a:t>own</a:t>
            </a:r>
            <a:r>
              <a:rPr lang="nl-NL" dirty="0"/>
              <a:t> ADO project</a:t>
            </a:r>
          </a:p>
          <a:p>
            <a:pPr marL="171450" indent="-171450">
              <a:buFont typeface="Arial" panose="020B0604020202020204" pitchFamily="34" charset="0"/>
              <a:buChar char="•"/>
            </a:pPr>
            <a:r>
              <a:rPr lang="nl-NL" dirty="0"/>
              <a:t>Register </a:t>
            </a:r>
            <a:r>
              <a:rPr lang="nl-NL" dirty="0" err="1"/>
              <a:t>any</a:t>
            </a:r>
            <a:r>
              <a:rPr lang="nl-NL" dirty="0"/>
              <a:t> </a:t>
            </a:r>
            <a:r>
              <a:rPr lang="nl-NL" dirty="0" err="1"/>
              <a:t>pipelines</a:t>
            </a:r>
            <a:r>
              <a:rPr lang="nl-NL" dirty="0"/>
              <a:t> present</a:t>
            </a:r>
          </a:p>
          <a:p>
            <a:pPr marL="171450" indent="-171450">
              <a:buFont typeface="Arial" panose="020B0604020202020204" pitchFamily="34" charset="0"/>
              <a:buChar char="•"/>
            </a:pPr>
            <a:r>
              <a:rPr lang="nl-NL" dirty="0" err="1"/>
              <a:t>Create</a:t>
            </a:r>
            <a:r>
              <a:rPr lang="nl-NL" dirty="0"/>
              <a:t> a shared service </a:t>
            </a:r>
            <a:r>
              <a:rPr lang="nl-NL" dirty="0" err="1"/>
              <a:t>connection</a:t>
            </a:r>
            <a:endParaRPr lang="nl-NL" dirty="0"/>
          </a:p>
          <a:p>
            <a:pPr marL="171450" indent="-171450">
              <a:buFont typeface="Arial" panose="020B0604020202020204" pitchFamily="34" charset="0"/>
              <a:buChar char="•"/>
            </a:pPr>
            <a:r>
              <a:rPr lang="nl-NL" dirty="0" err="1"/>
              <a:t>Give</a:t>
            </a:r>
            <a:r>
              <a:rPr lang="nl-NL" dirty="0"/>
              <a:t> pipeline </a:t>
            </a:r>
            <a:r>
              <a:rPr lang="nl-NL" dirty="0" err="1"/>
              <a:t>permissions</a:t>
            </a:r>
            <a:r>
              <a:rPr lang="nl-NL" dirty="0"/>
              <a:t> </a:t>
            </a:r>
            <a:r>
              <a:rPr lang="nl-NL" dirty="0" err="1"/>
              <a:t>to</a:t>
            </a:r>
            <a:r>
              <a:rPr lang="nl-NL" dirty="0"/>
              <a:t> </a:t>
            </a:r>
            <a:r>
              <a:rPr lang="nl-NL" dirty="0" err="1"/>
              <a:t>use</a:t>
            </a:r>
            <a:r>
              <a:rPr lang="nl-NL" dirty="0"/>
              <a:t> service </a:t>
            </a:r>
            <a:r>
              <a:rPr lang="nl-NL" dirty="0" err="1"/>
              <a:t>connection</a:t>
            </a:r>
            <a:r>
              <a:rPr lang="nl-NL" dirty="0"/>
              <a:t>, </a:t>
            </a:r>
            <a:r>
              <a:rPr lang="nl-NL" dirty="0" err="1"/>
              <a:t>variable</a:t>
            </a:r>
            <a:r>
              <a:rPr lang="nl-NL" dirty="0"/>
              <a:t> </a:t>
            </a:r>
            <a:r>
              <a:rPr lang="nl-NL" dirty="0" err="1"/>
              <a:t>group</a:t>
            </a:r>
            <a:r>
              <a:rPr lang="nl-NL" dirty="0"/>
              <a:t>, agent pool </a:t>
            </a:r>
            <a:r>
              <a:rPr lang="nl-NL" dirty="0" err="1"/>
              <a:t>and</a:t>
            </a:r>
            <a:r>
              <a:rPr lang="nl-NL" dirty="0"/>
              <a:t> template </a:t>
            </a:r>
            <a:r>
              <a:rPr lang="nl-NL" dirty="0" err="1"/>
              <a:t>pipelines</a:t>
            </a:r>
            <a:r>
              <a:rPr lang="nl-NL" dirty="0"/>
              <a:t>.</a:t>
            </a:r>
          </a:p>
          <a:p>
            <a:pPr marL="171450" indent="-171450">
              <a:buFont typeface="Arial" panose="020B0604020202020204" pitchFamily="34" charset="0"/>
              <a:buChar char="•"/>
            </a:pPr>
            <a:endParaRPr lang="nl-NL" dirty="0"/>
          </a:p>
          <a:p>
            <a:endParaRPr lang="en-NL" dirty="0"/>
          </a:p>
        </p:txBody>
      </p:sp>
    </p:spTree>
    <p:extLst>
      <p:ext uri="{BB962C8B-B14F-4D97-AF65-F5344CB8AC3E}">
        <p14:creationId xmlns:p14="http://schemas.microsoft.com/office/powerpoint/2010/main" val="86091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377162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If</a:t>
            </a:r>
            <a:r>
              <a:rPr lang="nl-NL" dirty="0"/>
              <a:t> </a:t>
            </a:r>
            <a:r>
              <a:rPr lang="nl-NL" dirty="0" err="1"/>
              <a:t>you</a:t>
            </a:r>
            <a:r>
              <a:rPr lang="nl-NL" dirty="0"/>
              <a:t> </a:t>
            </a:r>
            <a:r>
              <a:rPr lang="nl-NL" dirty="0" err="1"/>
              <a:t>can</a:t>
            </a:r>
            <a:r>
              <a:rPr lang="nl-NL" dirty="0"/>
              <a:t> copy files </a:t>
            </a:r>
            <a:r>
              <a:rPr lang="nl-NL" dirty="0" err="1"/>
              <a:t>from</a:t>
            </a:r>
            <a:r>
              <a:rPr lang="nl-NL" dirty="0"/>
              <a:t> </a:t>
            </a:r>
            <a:r>
              <a:rPr lang="nl-NL" dirty="0" err="1"/>
              <a:t>anywhere</a:t>
            </a:r>
            <a:r>
              <a:rPr lang="nl-NL" dirty="0"/>
              <a:t>, </a:t>
            </a:r>
            <a:r>
              <a:rPr lang="nl-NL" dirty="0" err="1"/>
              <a:t>you</a:t>
            </a:r>
            <a:r>
              <a:rPr lang="nl-NL" dirty="0"/>
              <a:t> are </a:t>
            </a:r>
            <a:r>
              <a:rPr lang="nl-NL" dirty="0" err="1"/>
              <a:t>able</a:t>
            </a:r>
            <a:r>
              <a:rPr lang="nl-NL" dirty="0"/>
              <a:t> get content </a:t>
            </a:r>
            <a:r>
              <a:rPr lang="nl-NL" dirty="0" err="1"/>
              <a:t>you</a:t>
            </a:r>
            <a:r>
              <a:rPr lang="nl-NL" dirty="0"/>
              <a:t> </a:t>
            </a:r>
            <a:r>
              <a:rPr lang="nl-NL" dirty="0" err="1"/>
              <a:t>might</a:t>
            </a:r>
            <a:r>
              <a:rPr lang="nl-NL" dirty="0"/>
              <a:t> </a:t>
            </a:r>
            <a:r>
              <a:rPr lang="nl-NL" dirty="0" err="1"/>
              <a:t>not</a:t>
            </a:r>
            <a:r>
              <a:rPr lang="nl-NL" dirty="0"/>
              <a:t> have </a:t>
            </a:r>
            <a:r>
              <a:rPr lang="nl-NL" dirty="0" err="1"/>
              <a:t>permissions</a:t>
            </a:r>
            <a:r>
              <a:rPr lang="nl-NL" dirty="0"/>
              <a:t> on. </a:t>
            </a:r>
            <a:r>
              <a:rPr lang="nl-NL" dirty="0" err="1"/>
              <a:t>This</a:t>
            </a:r>
            <a:r>
              <a:rPr lang="nl-NL" dirty="0"/>
              <a:t> </a:t>
            </a:r>
            <a:r>
              <a:rPr lang="nl-NL" dirty="0" err="1"/>
              <a:t>can</a:t>
            </a:r>
            <a:r>
              <a:rPr lang="nl-NL" dirty="0"/>
              <a:t> </a:t>
            </a:r>
            <a:r>
              <a:rPr lang="nl-NL" dirty="0" err="1"/>
              <a:t>be</a:t>
            </a:r>
            <a:r>
              <a:rPr lang="nl-NL" dirty="0"/>
              <a:t> </a:t>
            </a:r>
            <a:r>
              <a:rPr lang="nl-NL" dirty="0" err="1"/>
              <a:t>anything</a:t>
            </a:r>
            <a:r>
              <a:rPr lang="nl-NL" dirty="0"/>
              <a:t> </a:t>
            </a:r>
            <a:r>
              <a:rPr lang="nl-NL" dirty="0" err="1"/>
              <a:t>from</a:t>
            </a:r>
            <a:r>
              <a:rPr lang="nl-NL" dirty="0"/>
              <a:t> </a:t>
            </a:r>
            <a:r>
              <a:rPr lang="nl-NL" dirty="0" err="1"/>
              <a:t>confidential</a:t>
            </a:r>
            <a:r>
              <a:rPr lang="nl-NL" dirty="0"/>
              <a:t> customer data </a:t>
            </a:r>
            <a:r>
              <a:rPr lang="nl-NL" dirty="0" err="1"/>
              <a:t>to</a:t>
            </a:r>
            <a:r>
              <a:rPr lang="nl-NL" dirty="0"/>
              <a:t> top-</a:t>
            </a:r>
            <a:r>
              <a:rPr lang="nl-NL" dirty="0" err="1"/>
              <a:t>secret</a:t>
            </a:r>
            <a:r>
              <a:rPr lang="nl-NL" dirty="0"/>
              <a:t> </a:t>
            </a:r>
            <a:r>
              <a:rPr lang="nl-NL" dirty="0" err="1"/>
              <a:t>projects</a:t>
            </a:r>
            <a:r>
              <a:rPr lang="nl-NL" dirty="0"/>
              <a:t> </a:t>
            </a:r>
            <a:r>
              <a:rPr lang="nl-NL" dirty="0" err="1"/>
              <a:t>from</a:t>
            </a:r>
            <a:r>
              <a:rPr lang="nl-NL" dirty="0"/>
              <a:t> </a:t>
            </a:r>
            <a:r>
              <a:rPr lang="nl-NL" dirty="0" err="1"/>
              <a:t>colleagues</a:t>
            </a:r>
            <a:r>
              <a:rPr lang="nl-NL" dirty="0"/>
              <a:t>.</a:t>
            </a:r>
          </a:p>
          <a:p>
            <a:r>
              <a:rPr lang="nl-NL" dirty="0" err="1"/>
              <a:t>Possibly</a:t>
            </a:r>
            <a:r>
              <a:rPr lang="nl-NL" dirty="0"/>
              <a:t> even </a:t>
            </a:r>
            <a:r>
              <a:rPr lang="nl-NL" dirty="0" err="1"/>
              <a:t>worse</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place</a:t>
            </a:r>
            <a:r>
              <a:rPr lang="nl-NL" dirty="0"/>
              <a:t> </a:t>
            </a:r>
            <a:r>
              <a:rPr lang="nl-NL" dirty="0" err="1"/>
              <a:t>your</a:t>
            </a:r>
            <a:r>
              <a:rPr lang="nl-NL" dirty="0"/>
              <a:t> content on </a:t>
            </a:r>
            <a:r>
              <a:rPr lang="nl-NL" dirty="0" err="1"/>
              <a:t>any</a:t>
            </a:r>
            <a:r>
              <a:rPr lang="nl-NL" dirty="0"/>
              <a:t> project, </a:t>
            </a:r>
            <a:r>
              <a:rPr lang="nl-NL" dirty="0" err="1"/>
              <a:t>you</a:t>
            </a:r>
            <a:r>
              <a:rPr lang="nl-NL" dirty="0"/>
              <a:t> </a:t>
            </a:r>
            <a:r>
              <a:rPr lang="nl-NL" dirty="0" err="1"/>
              <a:t>effectively</a:t>
            </a:r>
            <a:r>
              <a:rPr lang="nl-NL" dirty="0"/>
              <a:t> have a remote </a:t>
            </a:r>
            <a:r>
              <a:rPr lang="nl-NL" dirty="0" err="1"/>
              <a:t>execution</a:t>
            </a:r>
            <a:r>
              <a:rPr lang="nl-NL" dirty="0"/>
              <a:t> scenario, </a:t>
            </a:r>
            <a:r>
              <a:rPr lang="nl-NL" dirty="0" err="1"/>
              <a:t>because</a:t>
            </a:r>
            <a:r>
              <a:rPr lang="nl-NL" dirty="0"/>
              <a:t> </a:t>
            </a:r>
            <a:r>
              <a:rPr lang="nl-NL" dirty="0" err="1"/>
              <a:t>you</a:t>
            </a:r>
            <a:r>
              <a:rPr lang="nl-NL" dirty="0"/>
              <a:t> </a:t>
            </a:r>
            <a:r>
              <a:rPr lang="nl-NL" dirty="0" err="1"/>
              <a:t>can</a:t>
            </a:r>
            <a:r>
              <a:rPr lang="nl-NL" dirty="0"/>
              <a:t> </a:t>
            </a:r>
            <a:r>
              <a:rPr lang="nl-NL" dirty="0" err="1"/>
              <a:t>automatically</a:t>
            </a:r>
            <a:r>
              <a:rPr lang="nl-NL" dirty="0"/>
              <a:t> register a </a:t>
            </a:r>
            <a:r>
              <a:rPr lang="nl-NL" dirty="0" err="1"/>
              <a:t>scheduled</a:t>
            </a:r>
            <a:r>
              <a:rPr lang="nl-NL" dirty="0"/>
              <a:t> pipeline </a:t>
            </a:r>
            <a:r>
              <a:rPr lang="nl-NL" dirty="0" err="1"/>
              <a:t>to</a:t>
            </a:r>
            <a:r>
              <a:rPr lang="nl-NL" dirty="0"/>
              <a:t> </a:t>
            </a:r>
            <a:r>
              <a:rPr lang="nl-NL" dirty="0" err="1"/>
              <a:t>execute</a:t>
            </a:r>
            <a:r>
              <a:rPr lang="nl-NL" dirty="0"/>
              <a:t> a script.</a:t>
            </a:r>
            <a:endParaRPr lang="en-NL" dirty="0"/>
          </a:p>
        </p:txBody>
      </p:sp>
    </p:spTree>
    <p:extLst>
      <p:ext uri="{BB962C8B-B14F-4D97-AF65-F5344CB8AC3E}">
        <p14:creationId xmlns:p14="http://schemas.microsoft.com/office/powerpoint/2010/main" val="263307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Active </a:t>
            </a:r>
            <a:r>
              <a:rPr lang="nl-NL" dirty="0" err="1"/>
              <a:t>pipelines</a:t>
            </a:r>
            <a:r>
              <a:rPr lang="nl-NL" dirty="0"/>
              <a:t> </a:t>
            </a:r>
            <a:r>
              <a:rPr lang="nl-NL" dirty="0" err="1"/>
              <a:t>might</a:t>
            </a:r>
            <a:r>
              <a:rPr lang="nl-NL" dirty="0"/>
              <a:t> </a:t>
            </a:r>
            <a:r>
              <a:rPr lang="nl-NL" dirty="0" err="1"/>
              <a:t>come</a:t>
            </a:r>
            <a:r>
              <a:rPr lang="nl-NL" dirty="0"/>
              <a:t> as a surprise </a:t>
            </a:r>
            <a:r>
              <a:rPr lang="nl-NL" dirty="0" err="1"/>
              <a:t>to</a:t>
            </a:r>
            <a:r>
              <a:rPr lang="nl-NL" dirty="0"/>
              <a:t> administrators. For </a:t>
            </a:r>
            <a:r>
              <a:rPr lang="nl-NL" dirty="0" err="1"/>
              <a:t>example</a:t>
            </a:r>
            <a:r>
              <a:rPr lang="nl-NL" dirty="0"/>
              <a:t>: </a:t>
            </a:r>
            <a:r>
              <a:rPr lang="nl-NL" dirty="0" err="1"/>
              <a:t>one</a:t>
            </a:r>
            <a:r>
              <a:rPr lang="nl-NL" dirty="0"/>
              <a:t> pipeline </a:t>
            </a:r>
            <a:r>
              <a:rPr lang="nl-NL" dirty="0" err="1"/>
              <a:t>requires</a:t>
            </a:r>
            <a:r>
              <a:rPr lang="nl-NL" dirty="0"/>
              <a:t> </a:t>
            </a:r>
            <a:r>
              <a:rPr lang="nl-NL" dirty="0" err="1"/>
              <a:t>some</a:t>
            </a:r>
            <a:r>
              <a:rPr lang="nl-NL" dirty="0"/>
              <a:t> </a:t>
            </a:r>
            <a:r>
              <a:rPr lang="nl-NL" dirty="0" err="1"/>
              <a:t>configuration</a:t>
            </a:r>
            <a:r>
              <a:rPr lang="nl-NL" dirty="0"/>
              <a:t> </a:t>
            </a:r>
            <a:r>
              <a:rPr lang="nl-NL" dirty="0" err="1"/>
              <a:t>to</a:t>
            </a:r>
            <a:r>
              <a:rPr lang="nl-NL" dirty="0"/>
              <a:t> </a:t>
            </a:r>
            <a:r>
              <a:rPr lang="nl-NL" dirty="0" err="1"/>
              <a:t>work</a:t>
            </a:r>
            <a:r>
              <a:rPr lang="nl-NL" dirty="0"/>
              <a:t> </a:t>
            </a:r>
            <a:r>
              <a:rPr lang="nl-NL" dirty="0" err="1"/>
              <a:t>correctly</a:t>
            </a:r>
            <a:r>
              <a:rPr lang="nl-NL" dirty="0"/>
              <a:t>. </a:t>
            </a:r>
            <a:r>
              <a:rPr lang="nl-NL" dirty="0" err="1"/>
              <a:t>If</a:t>
            </a:r>
            <a:r>
              <a:rPr lang="nl-NL" dirty="0"/>
              <a:t> </a:t>
            </a:r>
            <a:r>
              <a:rPr lang="nl-NL" dirty="0" err="1"/>
              <a:t>that</a:t>
            </a:r>
            <a:r>
              <a:rPr lang="nl-NL" dirty="0"/>
              <a:t> starts </a:t>
            </a:r>
            <a:r>
              <a:rPr lang="nl-NL" dirty="0" err="1"/>
              <a:t>before</a:t>
            </a:r>
            <a:r>
              <a:rPr lang="nl-NL" dirty="0"/>
              <a:t> </a:t>
            </a:r>
            <a:r>
              <a:rPr lang="nl-NL" dirty="0" err="1"/>
              <a:t>the</a:t>
            </a:r>
            <a:r>
              <a:rPr lang="nl-NL" dirty="0"/>
              <a:t> </a:t>
            </a:r>
            <a:r>
              <a:rPr lang="nl-NL" dirty="0" err="1"/>
              <a:t>configuration</a:t>
            </a:r>
            <a:r>
              <a:rPr lang="nl-NL" dirty="0"/>
              <a:t> has been </a:t>
            </a:r>
            <a:r>
              <a:rPr lang="nl-NL" dirty="0" err="1"/>
              <a:t>done</a:t>
            </a:r>
            <a:r>
              <a:rPr lang="nl-NL" dirty="0"/>
              <a:t>, </a:t>
            </a:r>
            <a:r>
              <a:rPr lang="nl-NL" dirty="0" err="1"/>
              <a:t>it</a:t>
            </a:r>
            <a:r>
              <a:rPr lang="nl-NL" dirty="0"/>
              <a:t> </a:t>
            </a:r>
            <a:r>
              <a:rPr lang="nl-NL" dirty="0" err="1"/>
              <a:t>generates</a:t>
            </a:r>
            <a:r>
              <a:rPr lang="nl-NL" dirty="0"/>
              <a:t> </a:t>
            </a:r>
            <a:r>
              <a:rPr lang="nl-NL" dirty="0" err="1"/>
              <a:t>errors</a:t>
            </a:r>
            <a:r>
              <a:rPr lang="nl-NL" dirty="0"/>
              <a:t>.</a:t>
            </a:r>
            <a:endParaRPr lang="en-NL" dirty="0"/>
          </a:p>
        </p:txBody>
      </p:sp>
    </p:spTree>
    <p:extLst>
      <p:ext uri="{BB962C8B-B14F-4D97-AF65-F5344CB8AC3E}">
        <p14:creationId xmlns:p14="http://schemas.microsoft.com/office/powerpoint/2010/main" val="3959858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One</a:t>
            </a:r>
            <a:r>
              <a:rPr lang="nl-NL" dirty="0"/>
              <a:t> </a:t>
            </a:r>
            <a:r>
              <a:rPr lang="nl-NL" dirty="0" err="1"/>
              <a:t>day</a:t>
            </a:r>
            <a:r>
              <a:rPr lang="nl-NL" dirty="0"/>
              <a:t>, security team </a:t>
            </a:r>
            <a:r>
              <a:rPr lang="nl-NL" dirty="0" err="1"/>
              <a:t>came</a:t>
            </a:r>
            <a:r>
              <a:rPr lang="nl-NL" dirty="0"/>
              <a:t> </a:t>
            </a:r>
            <a:r>
              <a:rPr lang="nl-NL" dirty="0" err="1"/>
              <a:t>knocking</a:t>
            </a:r>
            <a:r>
              <a:rPr lang="nl-NL" dirty="0"/>
              <a:t> on </a:t>
            </a:r>
            <a:r>
              <a:rPr lang="nl-NL" dirty="0" err="1"/>
              <a:t>our</a:t>
            </a:r>
            <a:r>
              <a:rPr lang="nl-NL" dirty="0"/>
              <a:t> door.</a:t>
            </a:r>
            <a:endParaRPr lang="en-NL" dirty="0"/>
          </a:p>
        </p:txBody>
      </p:sp>
    </p:spTree>
    <p:extLst>
      <p:ext uri="{BB962C8B-B14F-4D97-AF65-F5344CB8AC3E}">
        <p14:creationId xmlns:p14="http://schemas.microsoft.com/office/powerpoint/2010/main" val="424603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A3BD0-6FA9-8AAE-AA25-B22D154BC37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600A4DE-DA55-B339-F3B7-5BAEC44B726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22C54C9-9E41-90AC-970C-395EB8463E37}"/>
              </a:ext>
            </a:extLst>
          </p:cNvPr>
          <p:cNvSpPr>
            <a:spLocks noGrp="1"/>
          </p:cNvSpPr>
          <p:nvPr>
            <p:ph type="body" idx="1"/>
          </p:nvPr>
        </p:nvSpPr>
        <p:spPr/>
        <p:txBody>
          <a:bodyPr/>
          <a:lstStyle/>
          <a:p>
            <a:r>
              <a:rPr lang="nl-NL" err="1"/>
              <a:t>This</a:t>
            </a:r>
            <a:r>
              <a:rPr lang="nl-NL"/>
              <a:t> </a:t>
            </a:r>
            <a:r>
              <a:rPr lang="nl-NL" err="1"/>
              <a:t>circumvents</a:t>
            </a:r>
            <a:r>
              <a:rPr lang="nl-NL"/>
              <a:t> </a:t>
            </a:r>
            <a:r>
              <a:rPr lang="nl-NL" err="1"/>
              <a:t>the</a:t>
            </a:r>
            <a:r>
              <a:rPr lang="nl-NL"/>
              <a:t> security </a:t>
            </a:r>
            <a:r>
              <a:rPr lang="nl-NL" err="1"/>
              <a:t>measure</a:t>
            </a:r>
            <a:r>
              <a:rPr lang="nl-NL"/>
              <a:t> </a:t>
            </a:r>
            <a:r>
              <a:rPr lang="nl-NL" err="1"/>
              <a:t>that</a:t>
            </a:r>
            <a:r>
              <a:rPr lang="nl-NL"/>
              <a:t> </a:t>
            </a:r>
            <a:r>
              <a:rPr lang="nl-NL" err="1"/>
              <a:t>you</a:t>
            </a:r>
            <a:r>
              <a:rPr lang="nl-NL"/>
              <a:t> </a:t>
            </a:r>
            <a:r>
              <a:rPr lang="nl-NL" err="1"/>
              <a:t>can</a:t>
            </a:r>
            <a:r>
              <a:rPr lang="nl-NL"/>
              <a:t> </a:t>
            </a:r>
            <a:r>
              <a:rPr lang="nl-NL" err="1"/>
              <a:t>only</a:t>
            </a:r>
            <a:r>
              <a:rPr lang="nl-NL"/>
              <a:t> </a:t>
            </a:r>
            <a:r>
              <a:rPr lang="nl-NL" err="1"/>
              <a:t>specify</a:t>
            </a:r>
            <a:r>
              <a:rPr lang="nl-NL"/>
              <a:t> </a:t>
            </a:r>
            <a:r>
              <a:rPr lang="nl-NL" err="1"/>
              <a:t>your</a:t>
            </a:r>
            <a:r>
              <a:rPr lang="nl-NL"/>
              <a:t> </a:t>
            </a:r>
            <a:r>
              <a:rPr lang="nl-NL" err="1"/>
              <a:t>local</a:t>
            </a:r>
            <a:r>
              <a:rPr lang="nl-NL"/>
              <a:t> repository as a </a:t>
            </a:r>
            <a:r>
              <a:rPr lang="nl-NL" err="1"/>
              <a:t>destination</a:t>
            </a:r>
            <a:r>
              <a:rPr lang="nl-NL"/>
              <a:t> in </a:t>
            </a:r>
            <a:r>
              <a:rPr lang="nl-NL" err="1"/>
              <a:t>Aquaduct.json</a:t>
            </a:r>
            <a:r>
              <a:rPr lang="nl-NL"/>
              <a:t>. It </a:t>
            </a:r>
            <a:r>
              <a:rPr lang="nl-NL" err="1"/>
              <a:t>opens</a:t>
            </a:r>
            <a:r>
              <a:rPr lang="nl-NL"/>
              <a:t> up </a:t>
            </a:r>
            <a:r>
              <a:rPr lang="nl-NL" err="1"/>
              <a:t>the</a:t>
            </a:r>
            <a:r>
              <a:rPr lang="nl-NL"/>
              <a:t> </a:t>
            </a:r>
            <a:r>
              <a:rPr lang="nl-NL" err="1"/>
              <a:t>breach</a:t>
            </a:r>
            <a:r>
              <a:rPr lang="nl-NL"/>
              <a:t> we </a:t>
            </a:r>
            <a:r>
              <a:rPr lang="nl-NL" err="1"/>
              <a:t>patched</a:t>
            </a:r>
            <a:r>
              <a:rPr lang="nl-NL"/>
              <a:t> </a:t>
            </a:r>
            <a:r>
              <a:rPr lang="nl-NL" err="1"/>
              <a:t>before</a:t>
            </a:r>
            <a:r>
              <a:rPr lang="nl-NL"/>
              <a:t>, but </a:t>
            </a:r>
            <a:r>
              <a:rPr lang="nl-NL" err="1"/>
              <a:t>there</a:t>
            </a:r>
            <a:r>
              <a:rPr lang="nl-NL"/>
              <a:t> are a few extra </a:t>
            </a:r>
            <a:r>
              <a:rPr lang="nl-NL" err="1"/>
              <a:t>countermeasures</a:t>
            </a:r>
            <a:r>
              <a:rPr lang="nl-NL"/>
              <a:t>:</a:t>
            </a:r>
          </a:p>
          <a:p>
            <a:pPr marL="171450" indent="-171450">
              <a:buFont typeface="Arial" panose="020B0604020202020204" pitchFamily="34" charset="0"/>
              <a:buChar char="•"/>
            </a:pPr>
            <a:r>
              <a:rPr lang="nl-NL" err="1"/>
              <a:t>This</a:t>
            </a:r>
            <a:r>
              <a:rPr lang="nl-NL"/>
              <a:t> is </a:t>
            </a:r>
            <a:r>
              <a:rPr lang="nl-NL" err="1"/>
              <a:t>only</a:t>
            </a:r>
            <a:r>
              <a:rPr lang="nl-NL"/>
              <a:t> </a:t>
            </a:r>
            <a:r>
              <a:rPr lang="nl-NL" err="1"/>
              <a:t>for</a:t>
            </a:r>
            <a:r>
              <a:rPr lang="nl-NL"/>
              <a:t> </a:t>
            </a:r>
            <a:r>
              <a:rPr lang="nl-NL" err="1"/>
              <a:t>one</a:t>
            </a:r>
            <a:r>
              <a:rPr lang="nl-NL"/>
              <a:t> </a:t>
            </a:r>
            <a:r>
              <a:rPr lang="nl-NL" err="1"/>
              <a:t>group</a:t>
            </a:r>
            <a:r>
              <a:rPr lang="nl-NL"/>
              <a:t> of </a:t>
            </a:r>
            <a:r>
              <a:rPr lang="nl-NL" err="1"/>
              <a:t>people</a:t>
            </a:r>
            <a:r>
              <a:rPr lang="nl-NL"/>
              <a:t> (</a:t>
            </a:r>
            <a:r>
              <a:rPr lang="nl-NL" err="1"/>
              <a:t>the</a:t>
            </a:r>
            <a:r>
              <a:rPr lang="nl-NL"/>
              <a:t> security </a:t>
            </a:r>
            <a:r>
              <a:rPr lang="nl-NL" err="1"/>
              <a:t>department</a:t>
            </a:r>
            <a:r>
              <a:rPr lang="nl-NL"/>
              <a:t>)</a:t>
            </a:r>
          </a:p>
          <a:p>
            <a:pPr marL="171450" indent="-171450">
              <a:buFont typeface="Arial" panose="020B0604020202020204" pitchFamily="34" charset="0"/>
              <a:buChar char="•"/>
            </a:pPr>
            <a:r>
              <a:rPr lang="nl-NL" err="1"/>
              <a:t>This</a:t>
            </a:r>
            <a:r>
              <a:rPr lang="nl-NL"/>
              <a:t> </a:t>
            </a:r>
            <a:r>
              <a:rPr lang="nl-NL" err="1"/>
              <a:t>works</a:t>
            </a:r>
            <a:r>
              <a:rPr lang="nl-NL"/>
              <a:t> </a:t>
            </a:r>
            <a:r>
              <a:rPr lang="nl-NL" err="1"/>
              <a:t>by</a:t>
            </a:r>
            <a:r>
              <a:rPr lang="nl-NL"/>
              <a:t> </a:t>
            </a:r>
            <a:r>
              <a:rPr lang="nl-NL" err="1"/>
              <a:t>placing</a:t>
            </a:r>
            <a:r>
              <a:rPr lang="nl-NL"/>
              <a:t> </a:t>
            </a:r>
            <a:r>
              <a:rPr lang="nl-NL" err="1"/>
              <a:t>the</a:t>
            </a:r>
            <a:r>
              <a:rPr lang="nl-NL"/>
              <a:t> content in a </a:t>
            </a:r>
            <a:r>
              <a:rPr lang="nl-NL" err="1"/>
              <a:t>specific</a:t>
            </a:r>
            <a:r>
              <a:rPr lang="nl-NL"/>
              <a:t> folder. </a:t>
            </a:r>
            <a:r>
              <a:rPr lang="nl-NL" err="1"/>
              <a:t>That</a:t>
            </a:r>
            <a:r>
              <a:rPr lang="nl-NL"/>
              <a:t> folder is </a:t>
            </a:r>
            <a:r>
              <a:rPr lang="nl-NL" err="1"/>
              <a:t>protected</a:t>
            </a:r>
            <a:r>
              <a:rPr lang="nl-NL"/>
              <a:t> </a:t>
            </a:r>
            <a:r>
              <a:rPr lang="nl-NL" err="1"/>
              <a:t>by</a:t>
            </a:r>
            <a:r>
              <a:rPr lang="nl-NL"/>
              <a:t> </a:t>
            </a:r>
            <a:r>
              <a:rPr lang="nl-NL" err="1"/>
              <a:t>branch</a:t>
            </a:r>
            <a:r>
              <a:rPr lang="nl-NL"/>
              <a:t> </a:t>
            </a:r>
            <a:r>
              <a:rPr lang="nl-NL" err="1"/>
              <a:t>policies</a:t>
            </a:r>
            <a:r>
              <a:rPr lang="nl-NL"/>
              <a:t>, </a:t>
            </a:r>
            <a:r>
              <a:rPr lang="nl-NL" err="1"/>
              <a:t>so</a:t>
            </a:r>
            <a:r>
              <a:rPr lang="nl-NL"/>
              <a:t> at </a:t>
            </a:r>
            <a:r>
              <a:rPr lang="nl-NL" err="1"/>
              <a:t>least</a:t>
            </a:r>
            <a:r>
              <a:rPr lang="nl-NL"/>
              <a:t> </a:t>
            </a:r>
            <a:r>
              <a:rPr lang="nl-NL" err="1"/>
              <a:t>two</a:t>
            </a:r>
            <a:r>
              <a:rPr lang="nl-NL"/>
              <a:t> </a:t>
            </a:r>
            <a:r>
              <a:rPr lang="nl-NL" err="1"/>
              <a:t>people</a:t>
            </a:r>
            <a:r>
              <a:rPr lang="nl-NL"/>
              <a:t> are </a:t>
            </a:r>
            <a:r>
              <a:rPr lang="nl-NL" err="1"/>
              <a:t>required</a:t>
            </a:r>
            <a:r>
              <a:rPr lang="nl-NL"/>
              <a:t> </a:t>
            </a:r>
            <a:r>
              <a:rPr lang="nl-NL" err="1"/>
              <a:t>to</a:t>
            </a:r>
            <a:r>
              <a:rPr lang="nl-NL"/>
              <a:t> start a push.</a:t>
            </a:r>
            <a:endParaRPr lang="en-NL"/>
          </a:p>
        </p:txBody>
      </p:sp>
    </p:spTree>
    <p:extLst>
      <p:ext uri="{BB962C8B-B14F-4D97-AF65-F5344CB8AC3E}">
        <p14:creationId xmlns:p14="http://schemas.microsoft.com/office/powerpoint/2010/main" val="2570030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dirty="0"/>
              <a:t>It </a:t>
            </a:r>
            <a:r>
              <a:rPr lang="nl-NL" dirty="0" err="1"/>
              <a:t>saves</a:t>
            </a:r>
            <a:r>
              <a:rPr lang="nl-NL" dirty="0"/>
              <a:t> </a:t>
            </a:r>
            <a:r>
              <a:rPr lang="nl-NL" dirty="0" err="1"/>
              <a:t>all</a:t>
            </a:r>
            <a:r>
              <a:rPr lang="nl-NL" dirty="0"/>
              <a:t> </a:t>
            </a:r>
            <a:r>
              <a:rPr lang="nl-NL" dirty="0" err="1"/>
              <a:t>the</a:t>
            </a:r>
            <a:r>
              <a:rPr lang="nl-NL" dirty="0"/>
              <a:t> </a:t>
            </a:r>
            <a:r>
              <a:rPr lang="nl-NL" dirty="0" err="1"/>
              <a:t>beforementioned</a:t>
            </a:r>
            <a:r>
              <a:rPr lang="nl-NL" dirty="0"/>
              <a:t> manual steps </a:t>
            </a:r>
            <a:r>
              <a:rPr lang="nl-NL" dirty="0" err="1"/>
              <a:t>for</a:t>
            </a:r>
            <a:r>
              <a:rPr lang="nl-NL" dirty="0"/>
              <a:t> </a:t>
            </a:r>
            <a:r>
              <a:rPr lang="nl-NL" dirty="0" err="1"/>
              <a:t>deploying</a:t>
            </a:r>
            <a:r>
              <a:rPr lang="nl-NL" dirty="0"/>
              <a:t> </a:t>
            </a:r>
            <a:r>
              <a:rPr lang="nl-NL" dirty="0" err="1"/>
              <a:t>and</a:t>
            </a:r>
            <a:r>
              <a:rPr lang="nl-NL" dirty="0"/>
              <a:t> updating </a:t>
            </a:r>
            <a:r>
              <a:rPr lang="nl-NL" dirty="0" err="1"/>
              <a:t>the</a:t>
            </a:r>
            <a:r>
              <a:rPr lang="nl-NL" dirty="0"/>
              <a:t> tool</a:t>
            </a:r>
          </a:p>
          <a:p>
            <a:pPr marL="171450" indent="-171450">
              <a:buFont typeface="Arial" panose="020B0604020202020204" pitchFamily="34" charset="0"/>
              <a:buChar char="•"/>
            </a:pPr>
            <a:r>
              <a:rPr lang="nl-NL" dirty="0" err="1"/>
              <a:t>Scales</a:t>
            </a:r>
            <a:r>
              <a:rPr lang="nl-NL" dirty="0"/>
              <a:t> </a:t>
            </a:r>
            <a:r>
              <a:rPr lang="nl-NL" dirty="0" err="1"/>
              <a:t>very</a:t>
            </a:r>
            <a:r>
              <a:rPr lang="nl-NL" dirty="0"/>
              <a:t> well, as long as </a:t>
            </a:r>
            <a:r>
              <a:rPr lang="nl-NL" dirty="0" err="1"/>
              <a:t>you</a:t>
            </a:r>
            <a:r>
              <a:rPr lang="nl-NL" dirty="0"/>
              <a:t> keep </a:t>
            </a:r>
            <a:r>
              <a:rPr lang="nl-NL" dirty="0" err="1"/>
              <a:t>increasing</a:t>
            </a:r>
            <a:r>
              <a:rPr lang="nl-NL" dirty="0"/>
              <a:t> </a:t>
            </a:r>
            <a:r>
              <a:rPr lang="nl-NL" dirty="0" err="1"/>
              <a:t>your</a:t>
            </a:r>
            <a:r>
              <a:rPr lang="nl-NL" dirty="0"/>
              <a:t> App Service plan (</a:t>
            </a:r>
            <a:r>
              <a:rPr lang="nl-NL" dirty="0" err="1"/>
              <a:t>our</a:t>
            </a:r>
            <a:r>
              <a:rPr lang="nl-NL" dirty="0"/>
              <a:t> 50+ </a:t>
            </a:r>
            <a:r>
              <a:rPr lang="nl-NL" dirty="0" err="1"/>
              <a:t>deployment</a:t>
            </a:r>
            <a:r>
              <a:rPr lang="nl-NL" dirty="0"/>
              <a:t> runs on Standard S2, </a:t>
            </a:r>
            <a:r>
              <a:rPr lang="nl-NL" dirty="0" err="1"/>
              <a:t>for</a:t>
            </a:r>
            <a:r>
              <a:rPr lang="nl-NL" dirty="0"/>
              <a:t> $146,- per </a:t>
            </a:r>
            <a:r>
              <a:rPr lang="nl-NL" dirty="0" err="1"/>
              <a:t>month</a:t>
            </a:r>
            <a:r>
              <a:rPr lang="nl-NL" dirty="0"/>
              <a:t>)</a:t>
            </a:r>
          </a:p>
          <a:p>
            <a:pPr marL="171450" indent="-171450">
              <a:buFont typeface="Arial" panose="020B0604020202020204" pitchFamily="34" charset="0"/>
              <a:buChar char="•"/>
            </a:pPr>
            <a:r>
              <a:rPr lang="nl-NL" dirty="0" err="1"/>
              <a:t>Use</a:t>
            </a:r>
            <a:r>
              <a:rPr lang="nl-NL" dirty="0"/>
              <a:t> cases:</a:t>
            </a:r>
            <a:endParaRPr lang="nl-NL" sz="1200" dirty="0"/>
          </a:p>
          <a:p>
            <a:pPr marL="628650" lvl="1" indent="-171450">
              <a:buFont typeface="Arial" panose="020B0604020202020204" pitchFamily="34" charset="0"/>
              <a:buChar char="•"/>
            </a:pPr>
            <a:r>
              <a:rPr lang="nl-NL" sz="1200" dirty="0" err="1"/>
              <a:t>Deploy</a:t>
            </a:r>
            <a:r>
              <a:rPr lang="nl-NL" sz="1200" dirty="0"/>
              <a:t> complete </a:t>
            </a:r>
            <a:r>
              <a:rPr lang="nl-NL" sz="1200" dirty="0" err="1"/>
              <a:t>application</a:t>
            </a:r>
            <a:endParaRPr lang="nl-NL" sz="1200" dirty="0"/>
          </a:p>
          <a:p>
            <a:pPr marL="628650" lvl="1" indent="-171450">
              <a:buFont typeface="Arial" panose="020B0604020202020204" pitchFamily="34" charset="0"/>
              <a:buChar char="•"/>
            </a:pPr>
            <a:r>
              <a:rPr lang="nl-NL" sz="1200" dirty="0" err="1"/>
              <a:t>Deploy</a:t>
            </a:r>
            <a:r>
              <a:rPr lang="nl-NL" sz="1200" dirty="0"/>
              <a:t> </a:t>
            </a:r>
            <a:r>
              <a:rPr lang="nl-NL" sz="1200" dirty="0" err="1"/>
              <a:t>central</a:t>
            </a:r>
            <a:r>
              <a:rPr lang="nl-NL" sz="1200" dirty="0"/>
              <a:t> </a:t>
            </a:r>
            <a:r>
              <a:rPr lang="nl-NL" sz="1200" dirty="0" err="1"/>
              <a:t>pipelines</a:t>
            </a:r>
            <a:endParaRPr lang="nl-NL" sz="1200" dirty="0"/>
          </a:p>
          <a:p>
            <a:pPr marL="628650" lvl="1" indent="-171450">
              <a:buFont typeface="Arial" panose="020B0604020202020204" pitchFamily="34" charset="0"/>
              <a:buChar char="•"/>
            </a:pPr>
            <a:r>
              <a:rPr lang="nl-NL" sz="1200" dirty="0" err="1"/>
              <a:t>Deploy</a:t>
            </a:r>
            <a:r>
              <a:rPr lang="nl-NL" sz="1200" dirty="0"/>
              <a:t> maintenance </a:t>
            </a:r>
            <a:r>
              <a:rPr lang="nl-NL" sz="1200" dirty="0" err="1"/>
              <a:t>toolbox</a:t>
            </a:r>
            <a:endParaRPr lang="nl-NL" sz="1200" dirty="0"/>
          </a:p>
          <a:p>
            <a:pPr marL="628650" lvl="1" indent="-171450">
              <a:buFont typeface="Arial" panose="020B0604020202020204" pitchFamily="34" charset="0"/>
              <a:buChar char="•"/>
            </a:pPr>
            <a:r>
              <a:rPr lang="nl-NL" sz="1200" dirty="0" err="1"/>
              <a:t>Enable</a:t>
            </a:r>
            <a:r>
              <a:rPr lang="nl-NL" sz="1200" dirty="0"/>
              <a:t> security </a:t>
            </a:r>
            <a:r>
              <a:rPr lang="nl-NL" sz="1200" dirty="0" err="1"/>
              <a:t>to</a:t>
            </a:r>
            <a:r>
              <a:rPr lang="nl-NL" sz="1200" dirty="0"/>
              <a:t> push</a:t>
            </a:r>
          </a:p>
          <a:p>
            <a:pPr marL="171450" indent="-171450">
              <a:buFont typeface="Arial" panose="020B0604020202020204" pitchFamily="34" charset="0"/>
              <a:buChar char="•"/>
            </a:pPr>
            <a:endParaRPr lang="nl-NL" dirty="0"/>
          </a:p>
        </p:txBody>
      </p:sp>
    </p:spTree>
    <p:extLst>
      <p:ext uri="{BB962C8B-B14F-4D97-AF65-F5344CB8AC3E}">
        <p14:creationId xmlns:p14="http://schemas.microsoft.com/office/powerpoint/2010/main" val="286764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044168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Source repository</a:t>
            </a:r>
          </a:p>
          <a:p>
            <a:r>
              <a:rPr lang="nl-NL" dirty="0"/>
              <a:t>The source repository </a:t>
            </a:r>
            <a:r>
              <a:rPr lang="nl-NL" dirty="0" err="1"/>
              <a:t>requires</a:t>
            </a:r>
            <a:r>
              <a:rPr lang="nl-NL" dirty="0"/>
              <a:t> </a:t>
            </a:r>
            <a:r>
              <a:rPr lang="nl-NL" dirty="0" err="1"/>
              <a:t>the</a:t>
            </a:r>
            <a:r>
              <a:rPr lang="nl-NL" dirty="0"/>
              <a:t> </a:t>
            </a:r>
            <a:r>
              <a:rPr lang="nl-NL" dirty="0" err="1"/>
              <a:t>following</a:t>
            </a:r>
            <a:r>
              <a:rPr lang="nl-NL" dirty="0"/>
              <a:t>:</a:t>
            </a:r>
          </a:p>
          <a:p>
            <a:pPr marL="171450" indent="-171450">
              <a:buFont typeface="Arial" panose="020B0604020202020204" pitchFamily="34" charset="0"/>
              <a:buChar char="•"/>
            </a:pPr>
            <a:r>
              <a:rPr lang="nl-NL" dirty="0" err="1"/>
              <a:t>Something</a:t>
            </a:r>
            <a:r>
              <a:rPr lang="nl-NL" dirty="0"/>
              <a:t> </a:t>
            </a:r>
            <a:r>
              <a:rPr lang="nl-NL" dirty="0" err="1"/>
              <a:t>to</a:t>
            </a:r>
            <a:r>
              <a:rPr lang="nl-NL" dirty="0"/>
              <a:t> </a:t>
            </a:r>
            <a:r>
              <a:rPr lang="nl-NL" dirty="0" err="1"/>
              <a:t>synchronize</a:t>
            </a:r>
            <a:r>
              <a:rPr lang="nl-NL" dirty="0"/>
              <a:t> (</a:t>
            </a:r>
            <a:r>
              <a:rPr lang="nl-NL" dirty="0" err="1"/>
              <a:t>obviously</a:t>
            </a:r>
            <a:r>
              <a:rPr lang="nl-NL" dirty="0"/>
              <a:t>)</a:t>
            </a:r>
          </a:p>
          <a:p>
            <a:pPr marL="171450" indent="-171450">
              <a:buFont typeface="Arial" panose="020B0604020202020204" pitchFamily="34" charset="0"/>
              <a:buChar char="•"/>
            </a:pPr>
            <a:r>
              <a:rPr lang="nl-NL" dirty="0"/>
              <a:t>A file </a:t>
            </a:r>
            <a:r>
              <a:rPr lang="nl-NL" dirty="0" err="1"/>
              <a:t>called</a:t>
            </a:r>
            <a:r>
              <a:rPr lang="nl-NL" dirty="0"/>
              <a:t> AquaductAllowed.txt. </a:t>
            </a:r>
            <a:r>
              <a:rPr lang="nl-NL" dirty="0" err="1"/>
              <a:t>This</a:t>
            </a:r>
            <a:r>
              <a:rPr lang="nl-NL" dirty="0"/>
              <a:t> is a </a:t>
            </a:r>
            <a:r>
              <a:rPr lang="nl-NL" dirty="0" err="1"/>
              <a:t>text</a:t>
            </a:r>
            <a:r>
              <a:rPr lang="nl-NL" dirty="0"/>
              <a:t> file </a:t>
            </a:r>
            <a:r>
              <a:rPr lang="nl-NL" dirty="0" err="1"/>
              <a:t>which</a:t>
            </a:r>
            <a:r>
              <a:rPr lang="nl-NL" dirty="0"/>
              <a:t>’ </a:t>
            </a:r>
            <a:r>
              <a:rPr lang="nl-NL" dirty="0" err="1"/>
              <a:t>presence</a:t>
            </a:r>
            <a:r>
              <a:rPr lang="nl-NL" dirty="0"/>
              <a:t> is </a:t>
            </a:r>
            <a:r>
              <a:rPr lang="nl-NL" dirty="0" err="1"/>
              <a:t>checked</a:t>
            </a:r>
            <a:r>
              <a:rPr lang="nl-NL" dirty="0"/>
              <a:t> </a:t>
            </a:r>
            <a:r>
              <a:rPr lang="nl-NL" dirty="0" err="1"/>
              <a:t>when</a:t>
            </a:r>
            <a:r>
              <a:rPr lang="nl-NL" dirty="0"/>
              <a:t> </a:t>
            </a:r>
            <a:r>
              <a:rPr lang="nl-NL" dirty="0" err="1"/>
              <a:t>copying</a:t>
            </a:r>
            <a:r>
              <a:rPr lang="nl-NL" dirty="0"/>
              <a:t> data. </a:t>
            </a:r>
            <a:r>
              <a:rPr lang="nl-NL" dirty="0" err="1"/>
              <a:t>Its</a:t>
            </a:r>
            <a:r>
              <a:rPr lang="nl-NL" dirty="0"/>
              <a:t> content is </a:t>
            </a:r>
            <a:r>
              <a:rPr lang="nl-NL" dirty="0" err="1"/>
              <a:t>only</a:t>
            </a:r>
            <a:r>
              <a:rPr lang="nl-NL" dirty="0"/>
              <a:t> </a:t>
            </a:r>
            <a:r>
              <a:rPr lang="nl-NL" dirty="0" err="1"/>
              <a:t>for</a:t>
            </a:r>
            <a:r>
              <a:rPr lang="nl-NL" dirty="0"/>
              <a:t> end users: </a:t>
            </a:r>
            <a:r>
              <a:rPr lang="nl-NL" dirty="0" err="1"/>
              <a:t>saying</a:t>
            </a:r>
            <a:r>
              <a:rPr lang="nl-NL" dirty="0"/>
              <a:t> </a:t>
            </a:r>
            <a:r>
              <a:rPr lang="nl-NL" dirty="0" err="1"/>
              <a:t>what</a:t>
            </a:r>
            <a:r>
              <a:rPr lang="nl-NL" dirty="0"/>
              <a:t> </a:t>
            </a:r>
            <a:r>
              <a:rPr lang="nl-NL" dirty="0" err="1"/>
              <a:t>it</a:t>
            </a:r>
            <a:r>
              <a:rPr lang="nl-NL" dirty="0"/>
              <a:t> is </a:t>
            </a:r>
            <a:r>
              <a:rPr lang="nl-NL" dirty="0" err="1"/>
              <a:t>for</a:t>
            </a:r>
            <a:r>
              <a:rPr lang="nl-NL" dirty="0"/>
              <a:t> </a:t>
            </a:r>
            <a:r>
              <a:rPr lang="nl-NL" dirty="0" err="1"/>
              <a:t>and</a:t>
            </a:r>
            <a:r>
              <a:rPr lang="nl-NL" dirty="0"/>
              <a:t> </a:t>
            </a:r>
            <a:r>
              <a:rPr lang="nl-NL" dirty="0" err="1"/>
              <a:t>to</a:t>
            </a:r>
            <a:r>
              <a:rPr lang="nl-NL" dirty="0"/>
              <a:t> </a:t>
            </a:r>
            <a:r>
              <a:rPr lang="nl-NL" dirty="0" err="1"/>
              <a:t>not</a:t>
            </a:r>
            <a:r>
              <a:rPr lang="nl-NL" dirty="0"/>
              <a:t> </a:t>
            </a:r>
            <a:r>
              <a:rPr lang="nl-NL" dirty="0" err="1"/>
              <a:t>remove</a:t>
            </a:r>
            <a:r>
              <a:rPr lang="nl-NL" dirty="0"/>
              <a:t> it.</a:t>
            </a:r>
            <a:endParaRPr lang="en-NL" dirty="0"/>
          </a:p>
        </p:txBody>
      </p:sp>
    </p:spTree>
    <p:extLst>
      <p:ext uri="{BB962C8B-B14F-4D97-AF65-F5344CB8AC3E}">
        <p14:creationId xmlns:p14="http://schemas.microsoft.com/office/powerpoint/2010/main" val="3876868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14995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err="1"/>
              <a:t>Destination</a:t>
            </a:r>
            <a:r>
              <a:rPr lang="nl-NL" b="1" dirty="0"/>
              <a:t> repository</a:t>
            </a:r>
          </a:p>
          <a:p>
            <a:r>
              <a:rPr lang="nl-NL" dirty="0"/>
              <a:t>Aquaduct </a:t>
            </a:r>
            <a:r>
              <a:rPr lang="nl-NL" dirty="0" err="1"/>
              <a:t>only</a:t>
            </a:r>
            <a:r>
              <a:rPr lang="nl-NL" dirty="0"/>
              <a:t> </a:t>
            </a:r>
            <a:r>
              <a:rPr lang="nl-NL" dirty="0" err="1"/>
              <a:t>adds</a:t>
            </a:r>
            <a:r>
              <a:rPr lang="nl-NL" dirty="0"/>
              <a:t> </a:t>
            </a:r>
            <a:r>
              <a:rPr lang="nl-NL" dirty="0" err="1"/>
              <a:t>to</a:t>
            </a:r>
            <a:r>
              <a:rPr lang="nl-NL" dirty="0"/>
              <a:t> </a:t>
            </a:r>
            <a:r>
              <a:rPr lang="nl-NL" dirty="0" err="1"/>
              <a:t>the</a:t>
            </a:r>
            <a:r>
              <a:rPr lang="nl-NL" dirty="0"/>
              <a:t> </a:t>
            </a:r>
            <a:r>
              <a:rPr lang="nl-NL" dirty="0" err="1"/>
              <a:t>destination</a:t>
            </a:r>
            <a:r>
              <a:rPr lang="nl-NL" dirty="0"/>
              <a:t> </a:t>
            </a:r>
            <a:r>
              <a:rPr lang="nl-NL" dirty="0" err="1"/>
              <a:t>repositories</a:t>
            </a:r>
            <a:r>
              <a:rPr lang="nl-NL" dirty="0"/>
              <a:t>, </a:t>
            </a:r>
            <a:r>
              <a:rPr lang="nl-NL" dirty="0" err="1"/>
              <a:t>it</a:t>
            </a:r>
            <a:r>
              <a:rPr lang="nl-NL" dirty="0"/>
              <a:t> never </a:t>
            </a:r>
            <a:r>
              <a:rPr lang="nl-NL" dirty="0" err="1"/>
              <a:t>deletes</a:t>
            </a:r>
            <a:r>
              <a:rPr lang="nl-NL" dirty="0"/>
              <a:t>. </a:t>
            </a:r>
            <a:r>
              <a:rPr lang="nl-NL" dirty="0" err="1"/>
              <a:t>This</a:t>
            </a:r>
            <a:r>
              <a:rPr lang="nl-NL" dirty="0"/>
              <a:t> was </a:t>
            </a:r>
            <a:r>
              <a:rPr lang="nl-NL" dirty="0" err="1"/>
              <a:t>by</a:t>
            </a:r>
            <a:r>
              <a:rPr lang="nl-NL" dirty="0"/>
              <a:t> </a:t>
            </a:r>
            <a:r>
              <a:rPr lang="nl-NL" dirty="0" err="1"/>
              <a:t>request</a:t>
            </a:r>
            <a:r>
              <a:rPr lang="nl-NL" dirty="0"/>
              <a:t> of </a:t>
            </a:r>
            <a:r>
              <a:rPr lang="nl-NL" dirty="0" err="1"/>
              <a:t>the</a:t>
            </a:r>
            <a:r>
              <a:rPr lang="nl-NL" dirty="0"/>
              <a:t> end users, </a:t>
            </a:r>
            <a:r>
              <a:rPr lang="nl-NL" dirty="0" err="1"/>
              <a:t>who</a:t>
            </a:r>
            <a:r>
              <a:rPr lang="nl-NL" dirty="0"/>
              <a:t> </a:t>
            </a:r>
            <a:r>
              <a:rPr lang="nl-NL" dirty="0" err="1"/>
              <a:t>would</a:t>
            </a:r>
            <a:r>
              <a:rPr lang="nl-NL" dirty="0"/>
              <a:t> like more control on </a:t>
            </a:r>
            <a:r>
              <a:rPr lang="nl-NL" dirty="0" err="1"/>
              <a:t>what</a:t>
            </a:r>
            <a:r>
              <a:rPr lang="nl-NL" dirty="0"/>
              <a:t> </a:t>
            </a:r>
            <a:r>
              <a:rPr lang="nl-NL" dirty="0" err="1"/>
              <a:t>gets</a:t>
            </a:r>
            <a:r>
              <a:rPr lang="nl-NL" dirty="0"/>
              <a:t> </a:t>
            </a:r>
            <a:r>
              <a:rPr lang="nl-NL" dirty="0" err="1"/>
              <a:t>removed</a:t>
            </a:r>
            <a:r>
              <a:rPr lang="nl-NL" dirty="0"/>
              <a:t> </a:t>
            </a:r>
            <a:r>
              <a:rPr lang="nl-NL" dirty="0" err="1"/>
              <a:t>from</a:t>
            </a:r>
            <a:r>
              <a:rPr lang="nl-NL" dirty="0"/>
              <a:t> </a:t>
            </a:r>
            <a:r>
              <a:rPr lang="nl-NL" dirty="0" err="1"/>
              <a:t>their</a:t>
            </a:r>
            <a:r>
              <a:rPr lang="nl-NL" dirty="0"/>
              <a:t> </a:t>
            </a:r>
            <a:r>
              <a:rPr lang="nl-NL" dirty="0" err="1"/>
              <a:t>repositories</a:t>
            </a:r>
            <a:r>
              <a:rPr lang="nl-NL" dirty="0"/>
              <a:t>. </a:t>
            </a:r>
            <a:r>
              <a:rPr lang="nl-NL" dirty="0" err="1"/>
              <a:t>Deletions</a:t>
            </a:r>
            <a:r>
              <a:rPr lang="nl-NL" dirty="0"/>
              <a:t> have </a:t>
            </a:r>
            <a:r>
              <a:rPr lang="nl-NL" dirty="0" err="1"/>
              <a:t>to</a:t>
            </a:r>
            <a:r>
              <a:rPr lang="nl-NL" dirty="0"/>
              <a:t> </a:t>
            </a:r>
            <a:r>
              <a:rPr lang="nl-NL" dirty="0" err="1"/>
              <a:t>be</a:t>
            </a:r>
            <a:r>
              <a:rPr lang="nl-NL" dirty="0"/>
              <a:t> </a:t>
            </a:r>
            <a:r>
              <a:rPr lang="nl-NL" dirty="0" err="1"/>
              <a:t>done</a:t>
            </a:r>
            <a:r>
              <a:rPr lang="nl-NL" dirty="0"/>
              <a:t> </a:t>
            </a:r>
            <a:r>
              <a:rPr lang="nl-NL" dirty="0" err="1"/>
              <a:t>manually</a:t>
            </a:r>
            <a:r>
              <a:rPr lang="nl-NL" dirty="0"/>
              <a:t>, or </a:t>
            </a:r>
            <a:r>
              <a:rPr lang="nl-NL" dirty="0" err="1"/>
              <a:t>by</a:t>
            </a:r>
            <a:r>
              <a:rPr lang="nl-NL" dirty="0"/>
              <a:t> </a:t>
            </a:r>
            <a:r>
              <a:rPr lang="nl-NL" dirty="0" err="1"/>
              <a:t>deleting</a:t>
            </a:r>
            <a:r>
              <a:rPr lang="nl-NL" dirty="0"/>
              <a:t> </a:t>
            </a:r>
            <a:r>
              <a:rPr lang="nl-NL" dirty="0" err="1"/>
              <a:t>the</a:t>
            </a:r>
            <a:r>
              <a:rPr lang="nl-NL" dirty="0"/>
              <a:t> </a:t>
            </a:r>
            <a:r>
              <a:rPr lang="nl-NL" dirty="0" err="1"/>
              <a:t>entire</a:t>
            </a:r>
            <a:r>
              <a:rPr lang="nl-NL" dirty="0"/>
              <a:t> sync tree </a:t>
            </a:r>
            <a:r>
              <a:rPr lang="nl-NL" dirty="0" err="1"/>
              <a:t>and</a:t>
            </a:r>
            <a:r>
              <a:rPr lang="nl-NL" dirty="0"/>
              <a:t> </a:t>
            </a:r>
            <a:r>
              <a:rPr lang="nl-NL" dirty="0" err="1"/>
              <a:t>synchronizing</a:t>
            </a:r>
            <a:r>
              <a:rPr lang="nl-NL" dirty="0"/>
              <a:t> </a:t>
            </a:r>
            <a:r>
              <a:rPr lang="nl-NL" dirty="0" err="1"/>
              <a:t>again</a:t>
            </a:r>
            <a:r>
              <a:rPr lang="nl-NL" dirty="0"/>
              <a:t>.</a:t>
            </a:r>
          </a:p>
          <a:p>
            <a:r>
              <a:rPr lang="nl-NL" dirty="0"/>
              <a:t>The </a:t>
            </a:r>
            <a:r>
              <a:rPr lang="nl-NL" dirty="0" err="1"/>
              <a:t>destination</a:t>
            </a:r>
            <a:r>
              <a:rPr lang="nl-NL" dirty="0"/>
              <a:t> repository </a:t>
            </a:r>
            <a:r>
              <a:rPr lang="nl-NL" dirty="0" err="1"/>
              <a:t>contains</a:t>
            </a:r>
            <a:r>
              <a:rPr lang="nl-NL" dirty="0"/>
              <a:t> </a:t>
            </a:r>
            <a:r>
              <a:rPr lang="nl-NL" dirty="0" err="1"/>
              <a:t>the</a:t>
            </a:r>
            <a:r>
              <a:rPr lang="nl-NL" dirty="0"/>
              <a:t> file </a:t>
            </a:r>
            <a:r>
              <a:rPr lang="nl-NL" dirty="0" err="1"/>
              <a:t>for</a:t>
            </a:r>
            <a:r>
              <a:rPr lang="nl-NL" dirty="0"/>
              <a:t> end user </a:t>
            </a:r>
            <a:r>
              <a:rPr lang="nl-NL" dirty="0" err="1"/>
              <a:t>configuration</a:t>
            </a:r>
            <a:r>
              <a:rPr lang="nl-NL" dirty="0"/>
              <a:t>: </a:t>
            </a:r>
            <a:r>
              <a:rPr lang="nl-NL" dirty="0" err="1"/>
              <a:t>Aquaduct.json</a:t>
            </a:r>
            <a:r>
              <a:rPr lang="nl-NL" dirty="0"/>
              <a:t>.</a:t>
            </a:r>
            <a:endParaRPr lang="en-NL" dirty="0"/>
          </a:p>
        </p:txBody>
      </p:sp>
    </p:spTree>
    <p:extLst>
      <p:ext uri="{BB962C8B-B14F-4D97-AF65-F5344CB8AC3E}">
        <p14:creationId xmlns:p14="http://schemas.microsoft.com/office/powerpoint/2010/main" val="123151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End user </a:t>
            </a:r>
            <a:r>
              <a:rPr lang="nl-NL" b="1" dirty="0" err="1"/>
              <a:t>configuration</a:t>
            </a:r>
            <a:endParaRPr lang="nl-NL" b="1" dirty="0"/>
          </a:p>
          <a:p>
            <a:r>
              <a:rPr lang="nl-NL" dirty="0" err="1"/>
              <a:t>Aquaduct.json</a:t>
            </a:r>
            <a:r>
              <a:rPr lang="nl-NL" dirty="0"/>
              <a:t> is </a:t>
            </a:r>
            <a:r>
              <a:rPr lang="nl-NL" dirty="0" err="1"/>
              <a:t>used</a:t>
            </a:r>
            <a:r>
              <a:rPr lang="nl-NL" dirty="0"/>
              <a:t> </a:t>
            </a:r>
            <a:r>
              <a:rPr lang="nl-NL" dirty="0" err="1"/>
              <a:t>by</a:t>
            </a:r>
            <a:r>
              <a:rPr lang="nl-NL" dirty="0"/>
              <a:t> end users </a:t>
            </a:r>
            <a:r>
              <a:rPr lang="nl-NL" dirty="0" err="1"/>
              <a:t>to</a:t>
            </a:r>
            <a:r>
              <a:rPr lang="nl-NL" dirty="0"/>
              <a:t> </a:t>
            </a:r>
            <a:r>
              <a:rPr lang="nl-NL" dirty="0" err="1"/>
              <a:t>configure</a:t>
            </a:r>
            <a:r>
              <a:rPr lang="nl-NL" dirty="0"/>
              <a:t> </a:t>
            </a:r>
            <a:r>
              <a:rPr lang="nl-NL" dirty="0" err="1"/>
              <a:t>their</a:t>
            </a:r>
            <a:r>
              <a:rPr lang="nl-NL" dirty="0"/>
              <a:t> </a:t>
            </a:r>
            <a:r>
              <a:rPr lang="nl-NL" dirty="0" err="1"/>
              <a:t>synchronization</a:t>
            </a:r>
            <a:r>
              <a:rPr lang="nl-NL" dirty="0"/>
              <a:t>(s). It </a:t>
            </a:r>
            <a:r>
              <a:rPr lang="nl-NL" dirty="0" err="1"/>
              <a:t>contains</a:t>
            </a:r>
            <a:r>
              <a:rPr lang="nl-NL" dirty="0"/>
              <a:t> </a:t>
            </a:r>
            <a:r>
              <a:rPr lang="nl-NL" dirty="0" err="1"/>
              <a:t>the</a:t>
            </a:r>
            <a:r>
              <a:rPr lang="nl-NL" dirty="0"/>
              <a:t> </a:t>
            </a:r>
            <a:r>
              <a:rPr lang="nl-NL" dirty="0" err="1"/>
              <a:t>following</a:t>
            </a:r>
            <a:r>
              <a:rPr lang="nl-NL" dirty="0"/>
              <a:t> items, </a:t>
            </a:r>
            <a:r>
              <a:rPr lang="nl-NL" dirty="0" err="1"/>
              <a:t>among</a:t>
            </a:r>
            <a:r>
              <a:rPr lang="nl-NL" dirty="0"/>
              <a:t> </a:t>
            </a:r>
            <a:r>
              <a:rPr lang="nl-NL" dirty="0" err="1"/>
              <a:t>others</a:t>
            </a:r>
            <a:r>
              <a:rPr lang="nl-NL" dirty="0"/>
              <a:t>:</a:t>
            </a:r>
          </a:p>
          <a:p>
            <a:pPr marL="171450" indent="-171450">
              <a:buFont typeface="Arial" panose="020B0604020202020204" pitchFamily="34" charset="0"/>
              <a:buChar char="•"/>
            </a:pPr>
            <a:r>
              <a:rPr lang="nl-NL" dirty="0"/>
              <a:t>Source </a:t>
            </a:r>
            <a:r>
              <a:rPr lang="nl-NL" dirty="0" err="1"/>
              <a:t>location</a:t>
            </a:r>
            <a:r>
              <a:rPr lang="nl-NL" dirty="0"/>
              <a:t> (project, repository, folder)</a:t>
            </a:r>
          </a:p>
          <a:p>
            <a:pPr marL="171450" indent="-171450">
              <a:buFont typeface="Arial" panose="020B0604020202020204" pitchFamily="34" charset="0"/>
              <a:buChar char="•"/>
            </a:pPr>
            <a:r>
              <a:rPr lang="nl-NL" dirty="0"/>
              <a:t>(</a:t>
            </a:r>
            <a:r>
              <a:rPr lang="nl-NL" dirty="0" err="1"/>
              <a:t>optional</a:t>
            </a:r>
            <a:r>
              <a:rPr lang="nl-NL" dirty="0"/>
              <a:t>, </a:t>
            </a:r>
            <a:r>
              <a:rPr lang="nl-NL" dirty="0" err="1"/>
              <a:t>for</a:t>
            </a:r>
            <a:r>
              <a:rPr lang="nl-NL" dirty="0"/>
              <a:t> security </a:t>
            </a:r>
            <a:r>
              <a:rPr lang="nl-NL" dirty="0" err="1"/>
              <a:t>department</a:t>
            </a:r>
            <a:r>
              <a:rPr lang="nl-NL" dirty="0"/>
              <a:t> </a:t>
            </a:r>
            <a:r>
              <a:rPr lang="nl-NL" dirty="0" err="1"/>
              <a:t>only</a:t>
            </a:r>
            <a:r>
              <a:rPr lang="nl-NL" dirty="0"/>
              <a:t>) </a:t>
            </a:r>
            <a:r>
              <a:rPr lang="nl-NL" dirty="0" err="1"/>
              <a:t>destination</a:t>
            </a:r>
            <a:r>
              <a:rPr lang="nl-NL" dirty="0"/>
              <a:t> </a:t>
            </a:r>
            <a:r>
              <a:rPr lang="nl-NL" dirty="0" err="1"/>
              <a:t>location</a:t>
            </a:r>
            <a:r>
              <a:rPr lang="nl-NL" dirty="0"/>
              <a:t> (project, repository, folder)</a:t>
            </a:r>
          </a:p>
          <a:p>
            <a:pPr marL="171450" indent="-171450">
              <a:buFont typeface="Arial" panose="020B0604020202020204" pitchFamily="34" charset="0"/>
              <a:buChar char="•"/>
            </a:pPr>
            <a:r>
              <a:rPr lang="nl-NL" dirty="0"/>
              <a:t>Switch </a:t>
            </a:r>
            <a:r>
              <a:rPr lang="nl-NL" dirty="0" err="1"/>
              <a:t>for</a:t>
            </a:r>
            <a:r>
              <a:rPr lang="nl-NL" dirty="0"/>
              <a:t> </a:t>
            </a:r>
            <a:r>
              <a:rPr lang="nl-NL" dirty="0" err="1"/>
              <a:t>automatically</a:t>
            </a:r>
            <a:r>
              <a:rPr lang="nl-NL" dirty="0"/>
              <a:t> </a:t>
            </a:r>
            <a:r>
              <a:rPr lang="nl-NL" dirty="0" err="1"/>
              <a:t>registering</a:t>
            </a:r>
            <a:r>
              <a:rPr lang="nl-NL" dirty="0"/>
              <a:t> </a:t>
            </a:r>
            <a:r>
              <a:rPr lang="nl-NL" dirty="0" err="1"/>
              <a:t>the</a:t>
            </a:r>
            <a:r>
              <a:rPr lang="nl-NL" dirty="0"/>
              <a:t> </a:t>
            </a:r>
            <a:r>
              <a:rPr lang="nl-NL" dirty="0" err="1"/>
              <a:t>pipelines</a:t>
            </a:r>
            <a:endParaRPr lang="nl-NL" dirty="0"/>
          </a:p>
          <a:p>
            <a:pPr marL="171450" indent="-171450">
              <a:buFont typeface="Arial" panose="020B0604020202020204" pitchFamily="34" charset="0"/>
              <a:buChar char="•"/>
            </a:pPr>
            <a:endParaRPr lang="en-NL" dirty="0"/>
          </a:p>
        </p:txBody>
      </p:sp>
    </p:spTree>
    <p:extLst>
      <p:ext uri="{BB962C8B-B14F-4D97-AF65-F5344CB8AC3E}">
        <p14:creationId xmlns:p14="http://schemas.microsoft.com/office/powerpoint/2010/main" val="354673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171718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r>
              <a:rPr lang="nl-NL" b="1" dirty="0" err="1"/>
              <a:t>Azure</a:t>
            </a:r>
            <a:r>
              <a:rPr lang="nl-NL" b="1" dirty="0"/>
              <a:t> </a:t>
            </a:r>
            <a:r>
              <a:rPr lang="nl-NL" b="1" dirty="0" err="1"/>
              <a:t>function</a:t>
            </a:r>
            <a:r>
              <a:rPr lang="nl-NL" b="1" dirty="0"/>
              <a:t>: timer trigger</a:t>
            </a:r>
          </a:p>
          <a:p>
            <a:pPr marL="171450" indent="-171450">
              <a:buFont typeface="Arial" panose="020B0604020202020204" pitchFamily="34" charset="0"/>
              <a:buChar char="•"/>
            </a:pPr>
            <a:r>
              <a:rPr lang="nl-NL" dirty="0" err="1"/>
              <a:t>Scheduled</a:t>
            </a:r>
            <a:r>
              <a:rPr lang="nl-NL" dirty="0"/>
              <a:t> </a:t>
            </a:r>
            <a:r>
              <a:rPr lang="nl-NL" dirty="0" err="1"/>
              <a:t>periodically</a:t>
            </a:r>
            <a:r>
              <a:rPr lang="nl-NL" dirty="0"/>
              <a:t> (</a:t>
            </a:r>
            <a:r>
              <a:rPr lang="nl-NL" dirty="0" err="1"/>
              <a:t>every</a:t>
            </a:r>
            <a:r>
              <a:rPr lang="nl-NL" dirty="0"/>
              <a:t> 30 minutes), </a:t>
            </a:r>
            <a:r>
              <a:rPr lang="nl-NL" dirty="0" err="1"/>
              <a:t>can</a:t>
            </a:r>
            <a:r>
              <a:rPr lang="nl-NL" dirty="0"/>
              <a:t> </a:t>
            </a:r>
            <a:r>
              <a:rPr lang="nl-NL" dirty="0" err="1"/>
              <a:t>be</a:t>
            </a:r>
            <a:r>
              <a:rPr lang="nl-NL" dirty="0"/>
              <a:t> </a:t>
            </a:r>
            <a:r>
              <a:rPr lang="nl-NL" dirty="0" err="1"/>
              <a:t>edited</a:t>
            </a:r>
            <a:r>
              <a:rPr lang="nl-NL" dirty="0"/>
              <a:t> </a:t>
            </a:r>
            <a:r>
              <a:rPr lang="nl-NL" dirty="0" err="1"/>
              <a:t>to</a:t>
            </a:r>
            <a:r>
              <a:rPr lang="nl-NL" dirty="0"/>
              <a:t> </a:t>
            </a:r>
            <a:r>
              <a:rPr lang="nl-NL" dirty="0" err="1"/>
              <a:t>suit</a:t>
            </a:r>
            <a:r>
              <a:rPr lang="nl-NL" dirty="0"/>
              <a:t> </a:t>
            </a:r>
            <a:r>
              <a:rPr lang="nl-NL" dirty="0" err="1"/>
              <a:t>needs</a:t>
            </a:r>
            <a:r>
              <a:rPr lang="nl-NL" dirty="0"/>
              <a:t>.</a:t>
            </a:r>
          </a:p>
          <a:p>
            <a:pPr marL="171450" indent="-171450">
              <a:buFont typeface="Arial" panose="020B0604020202020204" pitchFamily="34" charset="0"/>
              <a:buChar char="•"/>
            </a:pPr>
            <a:r>
              <a:rPr lang="nl-NL" dirty="0" err="1"/>
              <a:t>Creates</a:t>
            </a:r>
            <a:r>
              <a:rPr lang="nl-NL" dirty="0"/>
              <a:t> </a:t>
            </a:r>
            <a:r>
              <a:rPr lang="nl-NL" dirty="0" err="1"/>
              <a:t>the</a:t>
            </a:r>
            <a:r>
              <a:rPr lang="nl-NL" dirty="0"/>
              <a:t> </a:t>
            </a:r>
            <a:r>
              <a:rPr lang="nl-NL" dirty="0" err="1"/>
              <a:t>actual</a:t>
            </a:r>
            <a:r>
              <a:rPr lang="nl-NL" dirty="0"/>
              <a:t> sync jobs </a:t>
            </a:r>
            <a:r>
              <a:rPr lang="nl-NL" dirty="0" err="1"/>
              <a:t>for</a:t>
            </a:r>
            <a:r>
              <a:rPr lang="nl-NL" dirty="0"/>
              <a:t> </a:t>
            </a:r>
            <a:r>
              <a:rPr lang="nl-NL" dirty="0" err="1"/>
              <a:t>the</a:t>
            </a:r>
            <a:r>
              <a:rPr lang="nl-NL" dirty="0"/>
              <a:t> queuetrigger </a:t>
            </a:r>
            <a:r>
              <a:rPr lang="nl-NL" dirty="0" err="1"/>
              <a:t>function</a:t>
            </a:r>
            <a:r>
              <a:rPr lang="nl-NL" dirty="0"/>
              <a:t> (fan out </a:t>
            </a:r>
            <a:r>
              <a:rPr lang="nl-NL" dirty="0" err="1"/>
              <a:t>principle</a:t>
            </a:r>
            <a:r>
              <a:rPr lang="nl-NL" dirty="0"/>
              <a:t>)</a:t>
            </a:r>
          </a:p>
          <a:p>
            <a:endParaRPr lang="en-NL" dirty="0"/>
          </a:p>
        </p:txBody>
      </p:sp>
    </p:spTree>
    <p:extLst>
      <p:ext uri="{BB962C8B-B14F-4D97-AF65-F5344CB8AC3E}">
        <p14:creationId xmlns:p14="http://schemas.microsoft.com/office/powerpoint/2010/main" val="1201570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r>
              <a:rPr lang="nl-NL" b="1" dirty="0" err="1"/>
              <a:t>Azure</a:t>
            </a:r>
            <a:r>
              <a:rPr lang="nl-NL" b="1" dirty="0"/>
              <a:t> </a:t>
            </a:r>
            <a:r>
              <a:rPr lang="nl-NL" b="1" dirty="0" err="1"/>
              <a:t>function</a:t>
            </a:r>
            <a:r>
              <a:rPr lang="nl-NL" b="1" dirty="0"/>
              <a:t>: queue trigger</a:t>
            </a:r>
          </a:p>
          <a:p>
            <a:pPr marL="171450" indent="-171450">
              <a:buFont typeface="Arial" panose="020B0604020202020204" pitchFamily="34" charset="0"/>
              <a:buChar char="•"/>
            </a:pPr>
            <a:r>
              <a:rPr lang="nl-NL" dirty="0"/>
              <a:t>Triggers on item in storage queue, </a:t>
            </a:r>
            <a:r>
              <a:rPr lang="nl-NL" dirty="0" err="1"/>
              <a:t>placed</a:t>
            </a:r>
            <a:r>
              <a:rPr lang="nl-NL" dirty="0"/>
              <a:t> </a:t>
            </a:r>
            <a:r>
              <a:rPr lang="nl-NL" dirty="0" err="1"/>
              <a:t>by</a:t>
            </a:r>
            <a:r>
              <a:rPr lang="nl-NL" dirty="0"/>
              <a:t> timer trigger.</a:t>
            </a:r>
          </a:p>
          <a:p>
            <a:pPr marL="171450" indent="-171450">
              <a:buFont typeface="Arial" panose="020B0604020202020204" pitchFamily="34" charset="0"/>
              <a:buChar char="•"/>
            </a:pPr>
            <a:r>
              <a:rPr lang="nl-NL" dirty="0" err="1"/>
              <a:t>Processes</a:t>
            </a:r>
            <a:r>
              <a:rPr lang="nl-NL" dirty="0"/>
              <a:t> jobs, </a:t>
            </a:r>
            <a:r>
              <a:rPr lang="nl-NL" dirty="0" err="1"/>
              <a:t>based</a:t>
            </a:r>
            <a:r>
              <a:rPr lang="nl-NL" dirty="0"/>
              <a:t> on </a:t>
            </a:r>
            <a:r>
              <a:rPr lang="nl-NL" dirty="0" err="1"/>
              <a:t>settings</a:t>
            </a:r>
            <a:r>
              <a:rPr lang="nl-NL" dirty="0"/>
              <a:t> </a:t>
            </a:r>
            <a:r>
              <a:rPr lang="nl-NL" dirty="0" err="1"/>
              <a:t>derived</a:t>
            </a:r>
            <a:r>
              <a:rPr lang="nl-NL" dirty="0"/>
              <a:t> </a:t>
            </a:r>
            <a:r>
              <a:rPr lang="nl-NL" dirty="0" err="1"/>
              <a:t>from</a:t>
            </a:r>
            <a:r>
              <a:rPr lang="nl-NL" dirty="0"/>
              <a:t> </a:t>
            </a:r>
            <a:r>
              <a:rPr lang="nl-NL" dirty="0" err="1"/>
              <a:t>Aquaduct.json</a:t>
            </a:r>
            <a:r>
              <a:rPr lang="nl-NL" dirty="0"/>
              <a:t>.</a:t>
            </a:r>
          </a:p>
          <a:p>
            <a:pPr marL="171450" indent="-171450">
              <a:buFont typeface="Arial" panose="020B0604020202020204" pitchFamily="34" charset="0"/>
              <a:buChar char="•"/>
            </a:pPr>
            <a:r>
              <a:rPr lang="nl-NL" dirty="0"/>
              <a:t>Parallel (</a:t>
            </a:r>
            <a:r>
              <a:rPr lang="nl-NL" dirty="0" err="1"/>
              <a:t>timerTrigger</a:t>
            </a:r>
            <a:r>
              <a:rPr lang="nl-NL" dirty="0"/>
              <a:t> </a:t>
            </a:r>
            <a:r>
              <a:rPr lang="nl-NL" dirty="0" err="1"/>
              <a:t>generates</a:t>
            </a:r>
            <a:r>
              <a:rPr lang="nl-NL" dirty="0"/>
              <a:t> up </a:t>
            </a:r>
            <a:r>
              <a:rPr lang="nl-NL" dirty="0" err="1"/>
              <a:t>to</a:t>
            </a:r>
            <a:r>
              <a:rPr lang="nl-NL" dirty="0"/>
              <a:t> 56 jobs).</a:t>
            </a:r>
          </a:p>
          <a:p>
            <a:pPr marL="0" indent="0">
              <a:buFont typeface="Arial" panose="020B0604020202020204" pitchFamily="34" charset="0"/>
              <a:buNone/>
            </a:pPr>
            <a:endParaRPr lang="en-NL" dirty="0"/>
          </a:p>
        </p:txBody>
      </p:sp>
    </p:spTree>
    <p:extLst>
      <p:ext uri="{BB962C8B-B14F-4D97-AF65-F5344CB8AC3E}">
        <p14:creationId xmlns:p14="http://schemas.microsoft.com/office/powerpoint/2010/main" val="3467433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011619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Arial" panose="020B0604020202020204" pitchFamily="34" charset="0"/>
              <a:buNone/>
            </a:pPr>
            <a:r>
              <a:rPr lang="en-US" sz="1100" b="1" kern="1200" dirty="0">
                <a:solidFill>
                  <a:srgbClr val="000000"/>
                </a:solidFill>
                <a:latin typeface="+mn-lt"/>
                <a:ea typeface="+mn-ea"/>
                <a:cs typeface="+mn-cs"/>
              </a:rPr>
              <a:t>Pipelines (destination project)</a:t>
            </a:r>
          </a:p>
          <a:p>
            <a:pPr marL="171450" indent="-171450">
              <a:buFont typeface="Arial" panose="020B0604020202020204" pitchFamily="34" charset="0"/>
              <a:buChar char="•"/>
            </a:pPr>
            <a:r>
              <a:rPr lang="en-US" sz="1100" b="0" kern="1200" dirty="0">
                <a:solidFill>
                  <a:srgbClr val="000000"/>
                </a:solidFill>
                <a:latin typeface="+mn-lt"/>
                <a:ea typeface="+mn-ea"/>
                <a:cs typeface="+mn-cs"/>
              </a:rPr>
              <a:t>Pipelines get registered (when desired)</a:t>
            </a:r>
          </a:p>
          <a:p>
            <a:pPr marL="171450" indent="-171450">
              <a:buFont typeface="Arial" panose="020B0604020202020204" pitchFamily="34" charset="0"/>
              <a:buChar char="•"/>
            </a:pPr>
            <a:r>
              <a:rPr lang="en-US" sz="1100" b="0" kern="1200" dirty="0">
                <a:solidFill>
                  <a:srgbClr val="000000"/>
                </a:solidFill>
                <a:latin typeface="+mn-lt"/>
                <a:ea typeface="+mn-ea"/>
                <a:cs typeface="+mn-cs"/>
              </a:rPr>
              <a:t>Pipelines with schedules are live immediately (careful)</a:t>
            </a:r>
          </a:p>
          <a:p>
            <a:pPr marL="0" indent="0">
              <a:buFont typeface="Arial" panose="020B0604020202020204" pitchFamily="34" charset="0"/>
              <a:buNone/>
            </a:pPr>
            <a:endParaRPr lang="en-NL" sz="1100" b="0" kern="1200" dirty="0">
              <a:solidFill>
                <a:srgbClr val="000000"/>
              </a:solidFill>
              <a:latin typeface="+mn-lt"/>
              <a:ea typeface="+mn-ea"/>
              <a:cs typeface="+mn-cs"/>
            </a:endParaRPr>
          </a:p>
        </p:txBody>
      </p:sp>
    </p:spTree>
    <p:extLst>
      <p:ext uri="{BB962C8B-B14F-4D97-AF65-F5344CB8AC3E}">
        <p14:creationId xmlns:p14="http://schemas.microsoft.com/office/powerpoint/2010/main" val="2400832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11813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Timer trigger script</a:t>
            </a:r>
          </a:p>
          <a:p>
            <a:pPr marL="171450" indent="-171450">
              <a:buFont typeface="Arial" panose="020B0604020202020204" pitchFamily="34" charset="0"/>
              <a:buChar char="•"/>
            </a:pPr>
            <a:r>
              <a:rPr lang="pt-BR" dirty="0"/>
              <a:t>Search for Aquaduct.json in entire organization</a:t>
            </a:r>
          </a:p>
          <a:p>
            <a:pPr marL="171450" indent="-171450">
              <a:buFont typeface="Arial" panose="020B0604020202020204" pitchFamily="34" charset="0"/>
              <a:buChar char="•"/>
            </a:pPr>
            <a:r>
              <a:rPr lang="pt-BR" dirty="0"/>
              <a:t>Read configuration file for settings</a:t>
            </a:r>
          </a:p>
          <a:p>
            <a:pPr marL="171450" indent="-171450">
              <a:buFont typeface="Arial" panose="020B0604020202020204" pitchFamily="34" charset="0"/>
              <a:buChar char="•"/>
            </a:pPr>
            <a:r>
              <a:rPr lang="pt-BR" dirty="0"/>
              <a:t>Process each sync relation</a:t>
            </a:r>
          </a:p>
          <a:p>
            <a:pPr marL="171450" indent="-171450">
              <a:buFont typeface="Arial" panose="020B0604020202020204" pitchFamily="34" charset="0"/>
              <a:buChar char="•"/>
            </a:pPr>
            <a:r>
              <a:rPr lang="nl-NL" dirty="0"/>
              <a:t>Check </a:t>
            </a:r>
            <a:r>
              <a:rPr lang="nl-NL" dirty="0" err="1"/>
              <a:t>validity</a:t>
            </a:r>
            <a:r>
              <a:rPr lang="nl-NL" dirty="0"/>
              <a:t> </a:t>
            </a:r>
            <a:r>
              <a:rPr lang="nl-NL" dirty="0" err="1"/>
              <a:t>for</a:t>
            </a:r>
            <a:r>
              <a:rPr lang="nl-NL" dirty="0"/>
              <a:t> sync</a:t>
            </a:r>
          </a:p>
          <a:p>
            <a:pPr marL="171450" indent="-171450">
              <a:buFont typeface="Arial" panose="020B0604020202020204" pitchFamily="34" charset="0"/>
              <a:buChar char="•"/>
            </a:pPr>
            <a:r>
              <a:rPr lang="nl-NL" dirty="0" err="1"/>
              <a:t>Create</a:t>
            </a:r>
            <a:r>
              <a:rPr lang="nl-NL" dirty="0"/>
              <a:t> </a:t>
            </a:r>
            <a:r>
              <a:rPr lang="nl-NL" dirty="0" err="1"/>
              <a:t>messages</a:t>
            </a:r>
            <a:r>
              <a:rPr lang="nl-NL" dirty="0"/>
              <a:t> in a storage queue</a:t>
            </a:r>
          </a:p>
          <a:p>
            <a:endParaRPr lang="nl-NL" dirty="0"/>
          </a:p>
          <a:p>
            <a:endParaRPr lang="en-NL" dirty="0"/>
          </a:p>
        </p:txBody>
      </p:sp>
    </p:spTree>
    <p:extLst>
      <p:ext uri="{BB962C8B-B14F-4D97-AF65-F5344CB8AC3E}">
        <p14:creationId xmlns:p14="http://schemas.microsoft.com/office/powerpoint/2010/main" val="457865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98A3B-9FC9-D570-6850-E0EA816F81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7BD574E-8D61-587B-5C17-56ECDD49855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E324A24-459E-256C-316C-CC5FBE2DDBFC}"/>
              </a:ext>
            </a:extLst>
          </p:cNvPr>
          <p:cNvSpPr>
            <a:spLocks noGrp="1"/>
          </p:cNvSpPr>
          <p:nvPr>
            <p:ph type="body" idx="1"/>
          </p:nvPr>
        </p:nvSpPr>
        <p:spPr/>
        <p:txBody>
          <a:bodyPr/>
          <a:lstStyle/>
          <a:p>
            <a:pPr marL="0" indent="0">
              <a:buFont typeface="Arial" panose="020B0604020202020204" pitchFamily="34" charset="0"/>
              <a:buNone/>
            </a:pPr>
            <a:r>
              <a:rPr lang="nl-NL" b="1" dirty="0"/>
              <a:t>Storage queue: job content</a:t>
            </a:r>
          </a:p>
          <a:p>
            <a:pPr marL="0" indent="0">
              <a:buFont typeface="Arial" panose="020B0604020202020204" pitchFamily="34" charset="0"/>
              <a:buNone/>
            </a:pPr>
            <a:r>
              <a:rPr lang="nl-NL" dirty="0" err="1"/>
              <a:t>This</a:t>
            </a:r>
            <a:r>
              <a:rPr lang="nl-NL" dirty="0"/>
              <a:t> is </a:t>
            </a:r>
            <a:r>
              <a:rPr lang="nl-NL" dirty="0" err="1"/>
              <a:t>what</a:t>
            </a:r>
            <a:r>
              <a:rPr lang="nl-NL" dirty="0"/>
              <a:t> </a:t>
            </a:r>
            <a:r>
              <a:rPr lang="nl-NL" dirty="0" err="1"/>
              <a:t>the</a:t>
            </a:r>
            <a:r>
              <a:rPr lang="nl-NL" dirty="0"/>
              <a:t> jobs in </a:t>
            </a:r>
            <a:r>
              <a:rPr lang="nl-NL" dirty="0" err="1"/>
              <a:t>the</a:t>
            </a:r>
            <a:r>
              <a:rPr lang="nl-NL" dirty="0"/>
              <a:t> storage queue look like. </a:t>
            </a:r>
            <a:r>
              <a:rPr lang="nl-NL" dirty="0" err="1"/>
              <a:t>Basically</a:t>
            </a:r>
            <a:r>
              <a:rPr lang="nl-NL" dirty="0"/>
              <a:t> </a:t>
            </a:r>
            <a:r>
              <a:rPr lang="nl-NL" dirty="0" err="1"/>
              <a:t>just</a:t>
            </a:r>
            <a:r>
              <a:rPr lang="nl-NL" dirty="0"/>
              <a:t> </a:t>
            </a:r>
            <a:r>
              <a:rPr lang="nl-NL" dirty="0" err="1"/>
              <a:t>some</a:t>
            </a:r>
            <a:r>
              <a:rPr lang="nl-NL" dirty="0"/>
              <a:t> data in JSON format.</a:t>
            </a:r>
          </a:p>
          <a:p>
            <a:endParaRPr lang="en-NL" dirty="0"/>
          </a:p>
        </p:txBody>
      </p:sp>
    </p:spTree>
    <p:extLst>
      <p:ext uri="{BB962C8B-B14F-4D97-AF65-F5344CB8AC3E}">
        <p14:creationId xmlns:p14="http://schemas.microsoft.com/office/powerpoint/2010/main" val="44196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a:t>Queue trigger script</a:t>
            </a:r>
          </a:p>
          <a:p>
            <a:pPr marL="171450" indent="-171450">
              <a:buFont typeface="Arial" panose="020B0604020202020204" pitchFamily="34" charset="0"/>
              <a:buChar char="•"/>
            </a:pPr>
            <a:r>
              <a:rPr lang="nl-NL" dirty="0"/>
              <a:t>Take </a:t>
            </a:r>
            <a:r>
              <a:rPr lang="nl-NL" dirty="0" err="1"/>
              <a:t>inventory</a:t>
            </a:r>
            <a:r>
              <a:rPr lang="nl-NL" dirty="0"/>
              <a:t> of </a:t>
            </a:r>
            <a:r>
              <a:rPr lang="nl-NL" dirty="0" err="1"/>
              <a:t>all</a:t>
            </a:r>
            <a:r>
              <a:rPr lang="nl-NL" dirty="0"/>
              <a:t> source files </a:t>
            </a:r>
          </a:p>
          <a:p>
            <a:pPr marL="171450" indent="-171450">
              <a:buFont typeface="Arial" panose="020B0604020202020204" pitchFamily="34" charset="0"/>
              <a:buChar char="•"/>
            </a:pPr>
            <a:r>
              <a:rPr lang="nl-NL" dirty="0"/>
              <a:t>Check </a:t>
            </a:r>
            <a:r>
              <a:rPr lang="nl-NL" dirty="0" err="1"/>
              <a:t>for</a:t>
            </a:r>
            <a:r>
              <a:rPr lang="nl-NL" dirty="0"/>
              <a:t> </a:t>
            </a:r>
            <a:r>
              <a:rPr lang="nl-NL" dirty="0" err="1"/>
              <a:t>existing</a:t>
            </a:r>
            <a:r>
              <a:rPr lang="nl-NL" dirty="0"/>
              <a:t> </a:t>
            </a:r>
            <a:r>
              <a:rPr lang="nl-NL" dirty="0" err="1"/>
              <a:t>copies</a:t>
            </a:r>
            <a:endParaRPr lang="nl-NL" dirty="0"/>
          </a:p>
          <a:p>
            <a:pPr marL="171450" indent="-171450">
              <a:buFont typeface="Arial" panose="020B0604020202020204" pitchFamily="34" charset="0"/>
              <a:buChar char="•"/>
            </a:pPr>
            <a:r>
              <a:rPr lang="nl-NL" dirty="0" err="1"/>
              <a:t>Apply</a:t>
            </a:r>
            <a:r>
              <a:rPr lang="nl-NL" dirty="0"/>
              <a:t> filters</a:t>
            </a:r>
          </a:p>
          <a:p>
            <a:pPr marL="171450" indent="-171450">
              <a:buFont typeface="Arial" panose="020B0604020202020204" pitchFamily="34" charset="0"/>
              <a:buChar char="•"/>
            </a:pPr>
            <a:r>
              <a:rPr lang="nl-NL" dirty="0"/>
              <a:t>Register </a:t>
            </a:r>
            <a:r>
              <a:rPr lang="nl-NL" dirty="0" err="1"/>
              <a:t>pipelines</a:t>
            </a:r>
            <a:endParaRPr lang="nl-NL" dirty="0"/>
          </a:p>
          <a:p>
            <a:pPr marL="171450" indent="-171450">
              <a:buFont typeface="Arial" panose="020B0604020202020204" pitchFamily="34" charset="0"/>
              <a:buChar char="•"/>
            </a:pPr>
            <a:r>
              <a:rPr lang="nl-NL" dirty="0" err="1"/>
              <a:t>Approve</a:t>
            </a:r>
            <a:r>
              <a:rPr lang="nl-NL" dirty="0"/>
              <a:t> </a:t>
            </a:r>
            <a:r>
              <a:rPr lang="nl-NL" dirty="0" err="1"/>
              <a:t>to</a:t>
            </a:r>
            <a:r>
              <a:rPr lang="nl-NL" dirty="0"/>
              <a:t> </a:t>
            </a:r>
            <a:r>
              <a:rPr lang="nl-NL" dirty="0" err="1"/>
              <a:t>use</a:t>
            </a:r>
            <a:r>
              <a:rPr lang="nl-NL" dirty="0"/>
              <a:t> source repository. </a:t>
            </a:r>
            <a:r>
              <a:rPr lang="nl-NL" dirty="0" err="1"/>
              <a:t>Comes</a:t>
            </a:r>
            <a:r>
              <a:rPr lang="nl-NL" dirty="0"/>
              <a:t> in </a:t>
            </a:r>
            <a:r>
              <a:rPr lang="nl-NL" dirty="0" err="1"/>
              <a:t>handy</a:t>
            </a:r>
            <a:r>
              <a:rPr lang="nl-NL" dirty="0"/>
              <a:t> </a:t>
            </a:r>
            <a:r>
              <a:rPr lang="nl-NL" dirty="0" err="1"/>
              <a:t>when</a:t>
            </a:r>
            <a:r>
              <a:rPr lang="nl-NL" dirty="0"/>
              <a:t> </a:t>
            </a:r>
            <a:r>
              <a:rPr lang="nl-NL" dirty="0" err="1"/>
              <a:t>you</a:t>
            </a:r>
            <a:r>
              <a:rPr lang="nl-NL" dirty="0"/>
              <a:t> </a:t>
            </a:r>
            <a:r>
              <a:rPr lang="nl-NL" dirty="0" err="1"/>
              <a:t>work</a:t>
            </a:r>
            <a:r>
              <a:rPr lang="nl-NL" dirty="0"/>
              <a:t> </a:t>
            </a:r>
            <a:r>
              <a:rPr lang="nl-NL" dirty="0" err="1"/>
              <a:t>with</a:t>
            </a:r>
            <a:r>
              <a:rPr lang="nl-NL" dirty="0"/>
              <a:t> </a:t>
            </a:r>
            <a:r>
              <a:rPr lang="nl-NL" dirty="0" err="1"/>
              <a:t>wrapper</a:t>
            </a:r>
            <a:r>
              <a:rPr lang="nl-NL" dirty="0"/>
              <a:t> </a:t>
            </a:r>
            <a:r>
              <a:rPr lang="nl-NL" dirty="0" err="1"/>
              <a:t>pipelines</a:t>
            </a:r>
            <a:endParaRPr lang="nl-NL" dirty="0"/>
          </a:p>
          <a:p>
            <a:pPr marL="171450" indent="-171450">
              <a:buFont typeface="Arial" panose="020B0604020202020204" pitchFamily="34" charset="0"/>
              <a:buChar char="•"/>
            </a:pPr>
            <a:r>
              <a:rPr lang="nl-NL" dirty="0"/>
              <a:t>Register shared service </a:t>
            </a:r>
            <a:r>
              <a:rPr lang="nl-NL" dirty="0" err="1"/>
              <a:t>connection</a:t>
            </a:r>
            <a:endParaRPr lang="nl-NL" dirty="0"/>
          </a:p>
          <a:p>
            <a:pPr marL="171450" indent="-171450">
              <a:buFont typeface="Arial" panose="020B0604020202020204" pitchFamily="34" charset="0"/>
              <a:buChar char="•"/>
            </a:pPr>
            <a:r>
              <a:rPr lang="nl-NL" dirty="0"/>
              <a:t>Register </a:t>
            </a:r>
            <a:r>
              <a:rPr lang="nl-NL" dirty="0" err="1"/>
              <a:t>and</a:t>
            </a:r>
            <a:r>
              <a:rPr lang="nl-NL" dirty="0"/>
              <a:t> </a:t>
            </a:r>
            <a:r>
              <a:rPr lang="nl-NL" dirty="0" err="1"/>
              <a:t>authorize</a:t>
            </a:r>
            <a:r>
              <a:rPr lang="nl-NL" dirty="0"/>
              <a:t> shared agent pool</a:t>
            </a:r>
          </a:p>
          <a:p>
            <a:pPr marL="171450" indent="-171450">
              <a:buFont typeface="Arial" panose="020B0604020202020204" pitchFamily="34" charset="0"/>
              <a:buChar char="•"/>
            </a:pPr>
            <a:r>
              <a:rPr lang="nl-NL" dirty="0" err="1"/>
              <a:t>Uses</a:t>
            </a:r>
            <a:r>
              <a:rPr lang="nl-NL" dirty="0"/>
              <a:t> API </a:t>
            </a:r>
            <a:r>
              <a:rPr lang="nl-NL" dirty="0" err="1"/>
              <a:t>endpoints</a:t>
            </a:r>
            <a:r>
              <a:rPr lang="nl-NL" dirty="0"/>
              <a:t>: /git, /</a:t>
            </a:r>
            <a:r>
              <a:rPr lang="nl-NL" dirty="0" err="1"/>
              <a:t>pipelines</a:t>
            </a:r>
            <a:r>
              <a:rPr lang="nl-NL" dirty="0"/>
              <a:t>, /</a:t>
            </a:r>
            <a:r>
              <a:rPr lang="nl-NL" dirty="0" err="1"/>
              <a:t>build</a:t>
            </a:r>
            <a:endParaRPr lang="nl-NL" dirty="0"/>
          </a:p>
          <a:p>
            <a:endParaRPr lang="en-NL" dirty="0"/>
          </a:p>
        </p:txBody>
      </p:sp>
    </p:spTree>
    <p:extLst>
      <p:ext uri="{BB962C8B-B14F-4D97-AF65-F5344CB8AC3E}">
        <p14:creationId xmlns:p14="http://schemas.microsoft.com/office/powerpoint/2010/main" val="4135950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67D6-43A7-FF9D-F903-76C88A5B37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02F0F37-1069-6801-1151-D76015FAD38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A153640-6CBB-E619-CEB5-F239596E135D}"/>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61472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Font typeface="+mj-lt"/>
              <a:buNone/>
            </a:pPr>
            <a:r>
              <a:rPr lang="nl-NL" dirty="0" err="1"/>
              <a:t>That’s</a:t>
            </a:r>
            <a:r>
              <a:rPr lang="nl-NL" dirty="0"/>
              <a:t> </a:t>
            </a:r>
            <a:r>
              <a:rPr lang="nl-NL" dirty="0" err="1"/>
              <a:t>how</a:t>
            </a:r>
            <a:r>
              <a:rPr lang="nl-NL" dirty="0"/>
              <a:t> </a:t>
            </a:r>
            <a:r>
              <a:rPr lang="nl-NL" dirty="0" err="1"/>
              <a:t>it</a:t>
            </a:r>
            <a:r>
              <a:rPr lang="nl-NL" dirty="0"/>
              <a:t> </a:t>
            </a:r>
            <a:r>
              <a:rPr lang="nl-NL" dirty="0" err="1"/>
              <a:t>works</a:t>
            </a:r>
            <a:r>
              <a:rPr lang="nl-NL" dirty="0"/>
              <a:t> in </a:t>
            </a:r>
            <a:r>
              <a:rPr lang="nl-NL" dirty="0" err="1"/>
              <a:t>theory</a:t>
            </a:r>
            <a:r>
              <a:rPr lang="nl-NL" dirty="0"/>
              <a:t>. </a:t>
            </a:r>
            <a:r>
              <a:rPr lang="nl-NL" dirty="0" err="1"/>
              <a:t>Allow</a:t>
            </a:r>
            <a:r>
              <a:rPr lang="nl-NL" dirty="0"/>
              <a:t> me </a:t>
            </a:r>
            <a:r>
              <a:rPr lang="nl-NL" dirty="0" err="1"/>
              <a:t>to</a:t>
            </a:r>
            <a:r>
              <a:rPr lang="nl-NL" dirty="0"/>
              <a:t> show </a:t>
            </a:r>
            <a:r>
              <a:rPr lang="nl-NL" dirty="0" err="1"/>
              <a:t>you</a:t>
            </a:r>
            <a:r>
              <a:rPr lang="nl-NL" dirty="0"/>
              <a:t> </a:t>
            </a:r>
            <a:r>
              <a:rPr lang="nl-NL" dirty="0" err="1"/>
              <a:t>how</a:t>
            </a:r>
            <a:r>
              <a:rPr lang="nl-NL" dirty="0"/>
              <a:t> </a:t>
            </a:r>
            <a:r>
              <a:rPr lang="nl-NL" dirty="0" err="1"/>
              <a:t>it</a:t>
            </a:r>
            <a:r>
              <a:rPr lang="nl-NL" dirty="0"/>
              <a:t> </a:t>
            </a:r>
            <a:r>
              <a:rPr lang="nl-NL" dirty="0" err="1"/>
              <a:t>all</a:t>
            </a:r>
            <a:r>
              <a:rPr lang="nl-NL" dirty="0"/>
              <a:t> </a:t>
            </a:r>
            <a:r>
              <a:rPr lang="nl-NL" dirty="0" err="1"/>
              <a:t>comes</a:t>
            </a:r>
            <a:r>
              <a:rPr lang="nl-NL" dirty="0"/>
              <a:t> </a:t>
            </a:r>
            <a:r>
              <a:rPr lang="nl-NL" dirty="0" err="1"/>
              <a:t>together</a:t>
            </a:r>
            <a:r>
              <a:rPr lang="nl-NL" dirty="0"/>
              <a:t> in </a:t>
            </a:r>
            <a:r>
              <a:rPr lang="nl-NL" dirty="0" err="1"/>
              <a:t>practice</a:t>
            </a:r>
            <a:r>
              <a:rPr lang="nl-NL" dirty="0"/>
              <a:t>.</a:t>
            </a:r>
          </a:p>
          <a:p>
            <a:pPr marL="228600" indent="-228600">
              <a:buFont typeface="+mj-lt"/>
              <a:buAutoNum type="arabicPeriod"/>
            </a:pPr>
            <a:r>
              <a:rPr lang="nl-NL" dirty="0"/>
              <a:t>Show source repository (files)</a:t>
            </a:r>
          </a:p>
          <a:p>
            <a:pPr marL="228600" indent="-228600">
              <a:buFont typeface="+mj-lt"/>
              <a:buAutoNum type="arabicPeriod"/>
            </a:pPr>
            <a:r>
              <a:rPr lang="nl-NL" dirty="0"/>
              <a:t>Show </a:t>
            </a:r>
            <a:r>
              <a:rPr lang="nl-NL" dirty="0" err="1"/>
              <a:t>almost</a:t>
            </a:r>
            <a:r>
              <a:rPr lang="nl-NL" dirty="0"/>
              <a:t> empty </a:t>
            </a:r>
            <a:r>
              <a:rPr lang="nl-NL" dirty="0" err="1"/>
              <a:t>destination</a:t>
            </a:r>
            <a:r>
              <a:rPr lang="nl-NL" dirty="0"/>
              <a:t> repository (files </a:t>
            </a:r>
            <a:r>
              <a:rPr lang="nl-NL" dirty="0" err="1"/>
              <a:t>and</a:t>
            </a:r>
            <a:r>
              <a:rPr lang="nl-NL" dirty="0"/>
              <a:t> </a:t>
            </a:r>
            <a:r>
              <a:rPr lang="nl-NL" dirty="0" err="1"/>
              <a:t>pipelines</a:t>
            </a:r>
            <a:r>
              <a:rPr lang="nl-NL" dirty="0"/>
              <a:t>)</a:t>
            </a:r>
          </a:p>
          <a:p>
            <a:pPr marL="228600" indent="-228600">
              <a:buFont typeface="+mj-lt"/>
              <a:buAutoNum type="arabicPeriod"/>
            </a:pPr>
            <a:r>
              <a:rPr lang="nl-NL" dirty="0"/>
              <a:t>Start </a:t>
            </a:r>
            <a:r>
              <a:rPr lang="nl-NL" dirty="0" err="1"/>
              <a:t>timerTrigger</a:t>
            </a:r>
            <a:r>
              <a:rPr lang="nl-NL" dirty="0"/>
              <a:t> </a:t>
            </a:r>
            <a:r>
              <a:rPr lang="nl-NL" dirty="0" err="1"/>
              <a:t>function</a:t>
            </a:r>
            <a:endParaRPr lang="nl-NL" dirty="0"/>
          </a:p>
          <a:p>
            <a:pPr marL="228600" indent="-228600">
              <a:buFont typeface="+mj-lt"/>
              <a:buAutoNum type="arabicPeriod"/>
            </a:pPr>
            <a:r>
              <a:rPr lang="nl-NL" dirty="0" err="1"/>
              <a:t>During</a:t>
            </a:r>
            <a:r>
              <a:rPr lang="nl-NL" dirty="0"/>
              <a:t> </a:t>
            </a:r>
            <a:r>
              <a:rPr lang="nl-NL" dirty="0" err="1"/>
              <a:t>the</a:t>
            </a:r>
            <a:r>
              <a:rPr lang="nl-NL" dirty="0"/>
              <a:t> </a:t>
            </a:r>
            <a:r>
              <a:rPr lang="nl-NL" dirty="0" err="1"/>
              <a:t>wait</a:t>
            </a:r>
            <a:r>
              <a:rPr lang="nl-NL" dirty="0"/>
              <a:t> show </a:t>
            </a:r>
            <a:r>
              <a:rPr lang="nl-NL" dirty="0" err="1"/>
              <a:t>insides</a:t>
            </a:r>
            <a:r>
              <a:rPr lang="nl-NL" dirty="0"/>
              <a:t> of </a:t>
            </a:r>
            <a:r>
              <a:rPr lang="nl-NL" dirty="0" err="1"/>
              <a:t>Aquaduct.json</a:t>
            </a:r>
            <a:r>
              <a:rPr lang="nl-NL" dirty="0"/>
              <a:t>, </a:t>
            </a:r>
            <a:r>
              <a:rPr lang="nl-NL" dirty="0" err="1"/>
              <a:t>what</a:t>
            </a:r>
            <a:r>
              <a:rPr lang="nl-NL" dirty="0"/>
              <a:t> </a:t>
            </a:r>
            <a:r>
              <a:rPr lang="nl-NL" dirty="0" err="1"/>
              <a:t>to</a:t>
            </a:r>
            <a:r>
              <a:rPr lang="nl-NL" dirty="0"/>
              <a:t> </a:t>
            </a:r>
            <a:r>
              <a:rPr lang="nl-NL" dirty="0" err="1"/>
              <a:t>expect</a:t>
            </a:r>
            <a:endParaRPr lang="nl-NL" dirty="0"/>
          </a:p>
          <a:p>
            <a:pPr marL="228600" indent="-228600">
              <a:buFont typeface="+mj-lt"/>
              <a:buAutoNum type="arabicPeriod"/>
            </a:pPr>
            <a:r>
              <a:rPr lang="nl-NL" dirty="0"/>
              <a:t>Show log of </a:t>
            </a:r>
            <a:r>
              <a:rPr lang="nl-NL" dirty="0" err="1"/>
              <a:t>queueTrigger</a:t>
            </a:r>
            <a:r>
              <a:rPr lang="nl-NL" dirty="0"/>
              <a:t> </a:t>
            </a:r>
            <a:r>
              <a:rPr lang="nl-NL" dirty="0" err="1"/>
              <a:t>function</a:t>
            </a:r>
            <a:r>
              <a:rPr lang="nl-NL" dirty="0"/>
              <a:t> </a:t>
            </a:r>
            <a:r>
              <a:rPr lang="nl-NL" dirty="0" err="1"/>
              <a:t>after</a:t>
            </a:r>
            <a:r>
              <a:rPr lang="nl-NL" dirty="0"/>
              <a:t> </a:t>
            </a:r>
            <a:r>
              <a:rPr lang="nl-NL" dirty="0" err="1"/>
              <a:t>it</a:t>
            </a:r>
            <a:r>
              <a:rPr lang="nl-NL" dirty="0"/>
              <a:t> has </a:t>
            </a:r>
            <a:r>
              <a:rPr lang="nl-NL" dirty="0" err="1"/>
              <a:t>finished</a:t>
            </a:r>
            <a:endParaRPr lang="nl-NL" dirty="0"/>
          </a:p>
          <a:p>
            <a:pPr marL="228600" indent="-228600">
              <a:buFont typeface="+mj-lt"/>
              <a:buAutoNum type="arabicPeriod"/>
            </a:pPr>
            <a:r>
              <a:rPr lang="nl-NL" dirty="0"/>
              <a:t>Show </a:t>
            </a:r>
            <a:r>
              <a:rPr lang="nl-NL" dirty="0" err="1"/>
              <a:t>result</a:t>
            </a:r>
            <a:r>
              <a:rPr lang="nl-NL" dirty="0"/>
              <a:t> (files </a:t>
            </a:r>
            <a:r>
              <a:rPr lang="nl-NL" dirty="0" err="1"/>
              <a:t>and</a:t>
            </a:r>
            <a:r>
              <a:rPr lang="nl-NL" dirty="0"/>
              <a:t> </a:t>
            </a:r>
            <a:r>
              <a:rPr lang="nl-NL" dirty="0" err="1"/>
              <a:t>pipelines</a:t>
            </a:r>
            <a:r>
              <a:rPr lang="nl-NL" dirty="0"/>
              <a:t>) in </a:t>
            </a:r>
            <a:r>
              <a:rPr lang="nl-NL" dirty="0" err="1"/>
              <a:t>destination</a:t>
            </a:r>
            <a:r>
              <a:rPr lang="nl-NL" dirty="0"/>
              <a:t> </a:t>
            </a:r>
            <a:r>
              <a:rPr lang="nl-NL" dirty="0" err="1"/>
              <a:t>repo</a:t>
            </a:r>
            <a:r>
              <a:rPr lang="nl-NL" dirty="0"/>
              <a:t>/project</a:t>
            </a:r>
          </a:p>
          <a:p>
            <a:pPr marL="228600" indent="-228600">
              <a:buFont typeface="+mj-lt"/>
              <a:buAutoNum type="arabicPeriod"/>
            </a:pPr>
            <a:r>
              <a:rPr lang="nl-NL" dirty="0" err="1"/>
              <a:t>Demonstrate</a:t>
            </a:r>
            <a:r>
              <a:rPr lang="nl-NL" dirty="0"/>
              <a:t> proper </a:t>
            </a:r>
            <a:r>
              <a:rPr lang="nl-NL" dirty="0" err="1"/>
              <a:t>working</a:t>
            </a:r>
            <a:r>
              <a:rPr lang="nl-NL" dirty="0"/>
              <a:t> (run new pipeline)</a:t>
            </a:r>
          </a:p>
          <a:p>
            <a:pPr marL="0" indent="0">
              <a:buFont typeface="+mj-lt"/>
              <a:buNone/>
            </a:pPr>
            <a:endParaRPr lang="nl-NL" dirty="0"/>
          </a:p>
          <a:p>
            <a:endParaRPr lang="en-NL" dirty="0"/>
          </a:p>
        </p:txBody>
      </p:sp>
      <p:sp>
        <p:nvSpPr>
          <p:cNvPr id="4" name="Tijdelijke aanduiding voor dianummer 3"/>
          <p:cNvSpPr>
            <a:spLocks noGrp="1"/>
          </p:cNvSpPr>
          <p:nvPr>
            <p:ph type="sldNum" sz="quarter" idx="5"/>
          </p:nvPr>
        </p:nvSpPr>
        <p:spPr/>
        <p:txBody>
          <a:bodyPr/>
          <a:lstStyle/>
          <a:p>
            <a:fld id="{A7839206-A81D-4F76-8486-302187992F73}" type="slidenum">
              <a:rPr lang="en-GB" smtClean="0"/>
              <a:t>35</a:t>
            </a:fld>
            <a:endParaRPr lang="en-GB"/>
          </a:p>
        </p:txBody>
      </p:sp>
    </p:spTree>
    <p:extLst>
      <p:ext uri="{BB962C8B-B14F-4D97-AF65-F5344CB8AC3E}">
        <p14:creationId xmlns:p14="http://schemas.microsoft.com/office/powerpoint/2010/main" val="1994619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342900" indent="-342900">
              <a:buFont typeface="Arial" panose="020B0604020202020204" pitchFamily="34" charset="0"/>
              <a:buChar char="•"/>
            </a:pPr>
            <a:r>
              <a:rPr lang="nl-NL" dirty="0" err="1"/>
              <a:t>If</a:t>
            </a:r>
            <a:r>
              <a:rPr lang="nl-NL" dirty="0"/>
              <a:t> </a:t>
            </a:r>
            <a:r>
              <a:rPr lang="nl-NL" dirty="0" err="1"/>
              <a:t>you</a:t>
            </a:r>
            <a:r>
              <a:rPr lang="nl-NL" dirty="0"/>
              <a:t> </a:t>
            </a:r>
            <a:r>
              <a:rPr lang="nl-NL" dirty="0" err="1"/>
              <a:t>use</a:t>
            </a:r>
            <a:r>
              <a:rPr lang="nl-NL" dirty="0"/>
              <a:t> </a:t>
            </a:r>
            <a:r>
              <a:rPr lang="nl-NL" dirty="0" err="1"/>
              <a:t>one</a:t>
            </a:r>
            <a:r>
              <a:rPr lang="nl-NL" dirty="0"/>
              <a:t> service account </a:t>
            </a:r>
            <a:r>
              <a:rPr lang="nl-NL" dirty="0" err="1"/>
              <a:t>to</a:t>
            </a:r>
            <a:r>
              <a:rPr lang="nl-NL" dirty="0"/>
              <a:t> sync </a:t>
            </a:r>
            <a:r>
              <a:rPr lang="nl-NL" dirty="0" err="1"/>
              <a:t>all</a:t>
            </a:r>
            <a:r>
              <a:rPr lang="nl-NL" dirty="0"/>
              <a:t> </a:t>
            </a:r>
            <a:r>
              <a:rPr lang="nl-NL" dirty="0" err="1"/>
              <a:t>the</a:t>
            </a:r>
            <a:r>
              <a:rPr lang="nl-NL" dirty="0"/>
              <a:t> data, make </a:t>
            </a:r>
            <a:r>
              <a:rPr lang="nl-NL" dirty="0" err="1"/>
              <a:t>sure</a:t>
            </a:r>
            <a:r>
              <a:rPr lang="nl-NL" dirty="0"/>
              <a:t> </a:t>
            </a:r>
            <a:r>
              <a:rPr lang="nl-NL" dirty="0" err="1"/>
              <a:t>that</a:t>
            </a:r>
            <a:r>
              <a:rPr lang="nl-NL" dirty="0"/>
              <a:t> access </a:t>
            </a:r>
            <a:r>
              <a:rPr lang="nl-NL" dirty="0" err="1"/>
              <a:t>to</a:t>
            </a:r>
            <a:r>
              <a:rPr lang="nl-NL" dirty="0"/>
              <a:t> </a:t>
            </a:r>
            <a:r>
              <a:rPr lang="nl-NL" dirty="0" err="1"/>
              <a:t>that</a:t>
            </a:r>
            <a:r>
              <a:rPr lang="nl-NL" dirty="0"/>
              <a:t> account is </a:t>
            </a:r>
            <a:r>
              <a:rPr lang="nl-NL" dirty="0" err="1"/>
              <a:t>restricted</a:t>
            </a:r>
            <a:r>
              <a:rPr lang="nl-NL" dirty="0"/>
              <a:t>.</a:t>
            </a:r>
          </a:p>
          <a:p>
            <a:pPr marL="342900" indent="-342900">
              <a:buFont typeface="Arial" panose="020B0604020202020204" pitchFamily="34" charset="0"/>
              <a:buChar char="•"/>
            </a:pPr>
            <a:r>
              <a:rPr lang="nl-NL" dirty="0"/>
              <a:t>Make </a:t>
            </a:r>
            <a:r>
              <a:rPr lang="nl-NL" dirty="0" err="1"/>
              <a:t>sure</a:t>
            </a:r>
            <a:r>
              <a:rPr lang="nl-NL" dirty="0"/>
              <a:t> </a:t>
            </a:r>
            <a:r>
              <a:rPr lang="nl-NL" dirty="0" err="1"/>
              <a:t>people</a:t>
            </a:r>
            <a:r>
              <a:rPr lang="nl-NL" dirty="0"/>
              <a:t> </a:t>
            </a:r>
            <a:r>
              <a:rPr lang="nl-NL" dirty="0" err="1"/>
              <a:t>can’t</a:t>
            </a:r>
            <a:r>
              <a:rPr lang="nl-NL" dirty="0"/>
              <a:t> get data </a:t>
            </a:r>
            <a:r>
              <a:rPr lang="nl-NL" dirty="0" err="1"/>
              <a:t>from</a:t>
            </a:r>
            <a:r>
              <a:rPr lang="nl-NL" dirty="0"/>
              <a:t> or put data on </a:t>
            </a:r>
            <a:r>
              <a:rPr lang="nl-NL" dirty="0" err="1"/>
              <a:t>locations</a:t>
            </a:r>
            <a:r>
              <a:rPr lang="nl-NL" dirty="0"/>
              <a:t> </a:t>
            </a:r>
            <a:r>
              <a:rPr lang="nl-NL" dirty="0" err="1"/>
              <a:t>that</a:t>
            </a:r>
            <a:r>
              <a:rPr lang="nl-NL" dirty="0"/>
              <a:t> </a:t>
            </a:r>
            <a:r>
              <a:rPr lang="nl-NL" dirty="0" err="1"/>
              <a:t>aren’t</a:t>
            </a:r>
            <a:r>
              <a:rPr lang="nl-NL" dirty="0"/>
              <a:t> </a:t>
            </a:r>
            <a:r>
              <a:rPr lang="nl-NL" dirty="0" err="1"/>
              <a:t>explicitly</a:t>
            </a:r>
            <a:r>
              <a:rPr lang="nl-NL" dirty="0"/>
              <a:t> allowed.</a:t>
            </a:r>
          </a:p>
          <a:p>
            <a:pPr marL="342900" indent="-342900">
              <a:buFont typeface="Arial" panose="020B0604020202020204" pitchFamily="34" charset="0"/>
              <a:buChar char="•"/>
            </a:pPr>
            <a:r>
              <a:rPr lang="nl-NL" dirty="0"/>
              <a:t>Understand </a:t>
            </a:r>
            <a:r>
              <a:rPr lang="nl-NL" dirty="0" err="1"/>
              <a:t>that</a:t>
            </a:r>
            <a:r>
              <a:rPr lang="nl-NL" dirty="0"/>
              <a:t> </a:t>
            </a:r>
            <a:r>
              <a:rPr lang="nl-NL" dirty="0" err="1"/>
              <a:t>registered</a:t>
            </a:r>
            <a:r>
              <a:rPr lang="nl-NL" dirty="0"/>
              <a:t> </a:t>
            </a:r>
            <a:r>
              <a:rPr lang="nl-NL" dirty="0" err="1"/>
              <a:t>pipelines</a:t>
            </a:r>
            <a:r>
              <a:rPr lang="nl-NL" dirty="0"/>
              <a:t> </a:t>
            </a:r>
            <a:r>
              <a:rPr lang="nl-NL" dirty="0" err="1"/>
              <a:t>with</a:t>
            </a:r>
            <a:r>
              <a:rPr lang="nl-NL" dirty="0"/>
              <a:t> a </a:t>
            </a:r>
            <a:r>
              <a:rPr lang="nl-NL" dirty="0" err="1"/>
              <a:t>schedule</a:t>
            </a:r>
            <a:r>
              <a:rPr lang="nl-NL" dirty="0"/>
              <a:t> or trigger, are </a:t>
            </a:r>
            <a:r>
              <a:rPr lang="nl-NL" dirty="0" err="1"/>
              <a:t>active</a:t>
            </a:r>
            <a:r>
              <a:rPr lang="nl-NL" dirty="0"/>
              <a:t> </a:t>
            </a:r>
            <a:r>
              <a:rPr lang="nl-NL"/>
              <a:t>immediately.</a:t>
            </a:r>
            <a:endParaRPr lang="nl-NL" dirty="0"/>
          </a:p>
          <a:p>
            <a:endParaRPr lang="en-NL" dirty="0"/>
          </a:p>
        </p:txBody>
      </p:sp>
    </p:spTree>
    <p:extLst>
      <p:ext uri="{BB962C8B-B14F-4D97-AF65-F5344CB8AC3E}">
        <p14:creationId xmlns:p14="http://schemas.microsoft.com/office/powerpoint/2010/main" val="926825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343E4-6AC6-8298-A3B0-82179454693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86D947E-F997-C286-27BF-623424326C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5F7E2B-1BDE-8FF5-B496-E2A67F0D4E18}"/>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3973539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This works like a charm for us. Maybe it will for you as well?</a:t>
            </a:r>
            <a:endParaRPr lang="en-NL" dirty="0"/>
          </a:p>
        </p:txBody>
      </p:sp>
    </p:spTree>
    <p:extLst>
      <p:ext uri="{BB962C8B-B14F-4D97-AF65-F5344CB8AC3E}">
        <p14:creationId xmlns:p14="http://schemas.microsoft.com/office/powerpoint/2010/main" val="548746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85750" indent="-285750">
              <a:buFont typeface="Arial" panose="020B0604020202020204" pitchFamily="34" charset="0"/>
              <a:buChar char="•"/>
            </a:pPr>
            <a:r>
              <a:rPr lang="en-US" dirty="0"/>
              <a:t>OGD ict-</a:t>
            </a:r>
            <a:r>
              <a:rPr lang="en-US" dirty="0" err="1"/>
              <a:t>diensten</a:t>
            </a:r>
            <a:r>
              <a:rPr lang="en-US" dirty="0"/>
              <a:t>, an IT service provider in The Netherlands</a:t>
            </a:r>
          </a:p>
          <a:p>
            <a:pPr marL="285750" indent="-285750">
              <a:buFont typeface="Arial" panose="020B0604020202020204" pitchFamily="34" charset="0"/>
              <a:buChar char="•"/>
            </a:pPr>
            <a:r>
              <a:rPr lang="en-US" dirty="0"/>
              <a:t>Current activities: DevOps engineer, automating everything</a:t>
            </a:r>
          </a:p>
          <a:p>
            <a:pPr marL="285750" indent="-285750">
              <a:buFont typeface="Arial" panose="020B0604020202020204" pitchFamily="34" charset="0"/>
              <a:buChar char="•"/>
            </a:pPr>
            <a:r>
              <a:rPr lang="en-US" dirty="0"/>
              <a:t>Things I like: Automation, PowerShell, gaming on any possible platform (even PowerShell)</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Today I want to tell you an origin story about something that my team wrote. We have to go back in time about five years. When Corona was just a beer brand, the UK was still in the European Union, and I looked a bit different.</a:t>
            </a:r>
          </a:p>
          <a:p>
            <a:endParaRPr lang="en-NL" dirty="0"/>
          </a:p>
          <a:p>
            <a:endParaRPr lang="en-NL" dirty="0"/>
          </a:p>
        </p:txBody>
      </p:sp>
      <p:sp>
        <p:nvSpPr>
          <p:cNvPr id="4" name="Tijdelijke aanduiding voor dianummer 3"/>
          <p:cNvSpPr>
            <a:spLocks noGrp="1"/>
          </p:cNvSpPr>
          <p:nvPr>
            <p:ph type="sldNum" sz="quarter" idx="5"/>
          </p:nvPr>
        </p:nvSpPr>
        <p:spPr/>
        <p:txBody>
          <a:bodyPr/>
          <a:lstStyle/>
          <a:p>
            <a:fld id="{A7839206-A81D-4F76-8486-302187992F73}" type="slidenum">
              <a:rPr lang="en-GB" smtClean="0"/>
              <a:t>8</a:t>
            </a:fld>
            <a:endParaRPr lang="en-GB"/>
          </a:p>
        </p:txBody>
      </p:sp>
    </p:spTree>
    <p:extLst>
      <p:ext uri="{BB962C8B-B14F-4D97-AF65-F5344CB8AC3E}">
        <p14:creationId xmlns:p14="http://schemas.microsoft.com/office/powerpoint/2010/main" val="189174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err="1"/>
              <a:t>Transitional</a:t>
            </a:r>
            <a:r>
              <a:rPr lang="nl-NL" dirty="0"/>
              <a:t> slide </a:t>
            </a:r>
            <a:r>
              <a:rPr lang="nl-NL" dirty="0" err="1"/>
              <a:t>only</a:t>
            </a:r>
            <a:endParaRPr lang="en-NL" dirty="0"/>
          </a:p>
          <a:p>
            <a:endParaRPr lang="en-NL" dirty="0"/>
          </a:p>
        </p:txBody>
      </p:sp>
      <p:sp>
        <p:nvSpPr>
          <p:cNvPr id="4" name="Tijdelijke aanduiding voor dianummer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3751053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 </a:t>
            </a:r>
            <a:r>
              <a:rPr lang="nl-NL" dirty="0" err="1"/>
              <a:t>worked</a:t>
            </a:r>
            <a:r>
              <a:rPr lang="nl-NL" dirty="0"/>
              <a:t> in </a:t>
            </a:r>
            <a:r>
              <a:rPr lang="nl-NL" dirty="0" err="1"/>
              <a:t>an</a:t>
            </a:r>
            <a:r>
              <a:rPr lang="nl-NL" dirty="0"/>
              <a:t> </a:t>
            </a:r>
            <a:r>
              <a:rPr lang="nl-NL" dirty="0" err="1"/>
              <a:t>internal</a:t>
            </a:r>
            <a:r>
              <a:rPr lang="nl-NL" dirty="0"/>
              <a:t> </a:t>
            </a:r>
            <a:r>
              <a:rPr lang="nl-NL" dirty="0" err="1"/>
              <a:t>devops</a:t>
            </a:r>
            <a:r>
              <a:rPr lang="nl-NL" dirty="0"/>
              <a:t> team, </a:t>
            </a:r>
            <a:r>
              <a:rPr lang="nl-NL" dirty="0" err="1"/>
              <a:t>automating</a:t>
            </a:r>
            <a:r>
              <a:rPr lang="nl-NL" dirty="0"/>
              <a:t> </a:t>
            </a:r>
            <a:r>
              <a:rPr lang="nl-NL" dirty="0" err="1"/>
              <a:t>anything</a:t>
            </a:r>
            <a:r>
              <a:rPr lang="nl-NL" dirty="0"/>
              <a:t> </a:t>
            </a:r>
            <a:r>
              <a:rPr lang="nl-NL" dirty="0" err="1"/>
              <a:t>and</a:t>
            </a:r>
            <a:r>
              <a:rPr lang="nl-NL" dirty="0"/>
              <a:t> </a:t>
            </a:r>
            <a:r>
              <a:rPr lang="nl-NL" dirty="0" err="1"/>
              <a:t>everything</a:t>
            </a:r>
            <a:r>
              <a:rPr lang="nl-NL" dirty="0"/>
              <a:t> </a:t>
            </a:r>
            <a:r>
              <a:rPr lang="nl-NL" dirty="0" err="1"/>
              <a:t>for</a:t>
            </a:r>
            <a:r>
              <a:rPr lang="nl-NL" dirty="0"/>
              <a:t> </a:t>
            </a:r>
            <a:r>
              <a:rPr lang="nl-NL" dirty="0" err="1"/>
              <a:t>our</a:t>
            </a:r>
            <a:r>
              <a:rPr lang="nl-NL" dirty="0"/>
              <a:t> </a:t>
            </a:r>
            <a:r>
              <a:rPr lang="nl-NL" dirty="0" err="1"/>
              <a:t>internal</a:t>
            </a:r>
            <a:r>
              <a:rPr lang="nl-NL" dirty="0"/>
              <a:t> </a:t>
            </a:r>
            <a:r>
              <a:rPr lang="nl-NL" dirty="0" err="1"/>
              <a:t>colleagues</a:t>
            </a:r>
            <a:r>
              <a:rPr lang="nl-NL" dirty="0"/>
              <a:t>…</a:t>
            </a:r>
            <a:endParaRPr lang="en-NL" dirty="0"/>
          </a:p>
        </p:txBody>
      </p:sp>
    </p:spTree>
    <p:extLst>
      <p:ext uri="{BB962C8B-B14F-4D97-AF65-F5344CB8AC3E}">
        <p14:creationId xmlns:p14="http://schemas.microsoft.com/office/powerpoint/2010/main" val="61008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…We had </a:t>
            </a:r>
            <a:r>
              <a:rPr lang="nl-NL" dirty="0" err="1"/>
              <a:t>an</a:t>
            </a:r>
            <a:r>
              <a:rPr lang="nl-NL" dirty="0"/>
              <a:t> </a:t>
            </a:r>
            <a:r>
              <a:rPr lang="nl-NL" dirty="0" err="1"/>
              <a:t>application</a:t>
            </a:r>
            <a:r>
              <a:rPr lang="nl-NL" dirty="0"/>
              <a:t>. </a:t>
            </a:r>
            <a:r>
              <a:rPr lang="nl-NL" dirty="0" err="1"/>
              <a:t>This</a:t>
            </a:r>
            <a:r>
              <a:rPr lang="nl-NL" dirty="0"/>
              <a:t> </a:t>
            </a:r>
            <a:r>
              <a:rPr lang="nl-NL" dirty="0" err="1"/>
              <a:t>application</a:t>
            </a:r>
            <a:r>
              <a:rPr lang="nl-NL" dirty="0"/>
              <a:t> </a:t>
            </a:r>
            <a:r>
              <a:rPr lang="nl-NL" dirty="0" err="1"/>
              <a:t>consists</a:t>
            </a:r>
            <a:r>
              <a:rPr lang="nl-NL" dirty="0"/>
              <a:t> of </a:t>
            </a:r>
            <a:r>
              <a:rPr lang="nl-NL" dirty="0" err="1"/>
              <a:t>several</a:t>
            </a:r>
            <a:r>
              <a:rPr lang="nl-NL" dirty="0"/>
              <a:t> PS scripts, run </a:t>
            </a:r>
            <a:r>
              <a:rPr lang="nl-NL" dirty="0" err="1"/>
              <a:t>by</a:t>
            </a:r>
            <a:r>
              <a:rPr lang="nl-NL" dirty="0"/>
              <a:t> </a:t>
            </a:r>
            <a:r>
              <a:rPr lang="nl-NL" dirty="0" err="1"/>
              <a:t>Azure</a:t>
            </a:r>
            <a:r>
              <a:rPr lang="nl-NL" dirty="0"/>
              <a:t> Pipelines. The </a:t>
            </a:r>
            <a:r>
              <a:rPr lang="nl-NL" dirty="0" err="1"/>
              <a:t>application</a:t>
            </a:r>
            <a:r>
              <a:rPr lang="nl-NL" dirty="0"/>
              <a:t> had </a:t>
            </a:r>
            <a:r>
              <a:rPr lang="nl-NL" dirty="0" err="1"/>
              <a:t>to</a:t>
            </a:r>
            <a:r>
              <a:rPr lang="nl-NL" dirty="0"/>
              <a:t> </a:t>
            </a:r>
            <a:r>
              <a:rPr lang="nl-NL" dirty="0" err="1"/>
              <a:t>be</a:t>
            </a:r>
            <a:r>
              <a:rPr lang="nl-NL" dirty="0"/>
              <a:t> </a:t>
            </a:r>
            <a:r>
              <a:rPr lang="nl-NL" dirty="0" err="1"/>
              <a:t>distributed</a:t>
            </a:r>
            <a:r>
              <a:rPr lang="nl-NL" dirty="0"/>
              <a:t> </a:t>
            </a:r>
            <a:r>
              <a:rPr lang="nl-NL" dirty="0" err="1"/>
              <a:t>to</a:t>
            </a:r>
            <a:r>
              <a:rPr lang="nl-NL" dirty="0"/>
              <a:t> 50+ ADO </a:t>
            </a:r>
            <a:r>
              <a:rPr lang="nl-NL" dirty="0" err="1"/>
              <a:t>projects</a:t>
            </a:r>
            <a:r>
              <a:rPr lang="nl-NL" dirty="0"/>
              <a:t>, </a:t>
            </a:r>
            <a:r>
              <a:rPr lang="nl-NL" dirty="0" err="1"/>
              <a:t>to</a:t>
            </a:r>
            <a:r>
              <a:rPr lang="nl-NL" dirty="0"/>
              <a:t> </a:t>
            </a:r>
            <a:r>
              <a:rPr lang="nl-NL" dirty="0" err="1"/>
              <a:t>be</a:t>
            </a:r>
            <a:r>
              <a:rPr lang="nl-NL" dirty="0"/>
              <a:t> </a:t>
            </a:r>
            <a:r>
              <a:rPr lang="nl-NL" dirty="0" err="1"/>
              <a:t>used</a:t>
            </a:r>
            <a:r>
              <a:rPr lang="nl-NL" dirty="0"/>
              <a:t> </a:t>
            </a:r>
            <a:r>
              <a:rPr lang="nl-NL" dirty="0" err="1"/>
              <a:t>by</a:t>
            </a:r>
            <a:r>
              <a:rPr lang="nl-NL" dirty="0"/>
              <a:t> </a:t>
            </a:r>
            <a:r>
              <a:rPr lang="nl-NL" dirty="0" err="1"/>
              <a:t>all</a:t>
            </a:r>
            <a:r>
              <a:rPr lang="nl-NL" dirty="0"/>
              <a:t> </a:t>
            </a:r>
            <a:r>
              <a:rPr lang="nl-NL" dirty="0" err="1"/>
              <a:t>the</a:t>
            </a:r>
            <a:r>
              <a:rPr lang="nl-NL" dirty="0"/>
              <a:t> customer teams.</a:t>
            </a:r>
          </a:p>
          <a:p>
            <a:r>
              <a:rPr lang="nl-NL" dirty="0" err="1"/>
              <a:t>Deploying</a:t>
            </a:r>
            <a:r>
              <a:rPr lang="nl-NL" dirty="0"/>
              <a:t> </a:t>
            </a:r>
            <a:r>
              <a:rPr lang="nl-NL" dirty="0" err="1"/>
              <a:t>the</a:t>
            </a:r>
            <a:r>
              <a:rPr lang="nl-NL" dirty="0"/>
              <a:t> </a:t>
            </a:r>
            <a:r>
              <a:rPr lang="nl-NL" dirty="0" err="1"/>
              <a:t>application</a:t>
            </a:r>
            <a:r>
              <a:rPr lang="nl-NL" dirty="0"/>
              <a:t> </a:t>
            </a:r>
            <a:r>
              <a:rPr lang="nl-NL" dirty="0" err="1"/>
              <a:t>required</a:t>
            </a:r>
            <a:r>
              <a:rPr lang="nl-NL" dirty="0"/>
              <a:t> </a:t>
            </a:r>
            <a:r>
              <a:rPr lang="nl-NL" dirty="0" err="1"/>
              <a:t>some</a:t>
            </a:r>
            <a:r>
              <a:rPr lang="nl-NL" dirty="0"/>
              <a:t> manual steps, </a:t>
            </a:r>
            <a:r>
              <a:rPr lang="nl-NL" dirty="0" err="1"/>
              <a:t>though</a:t>
            </a:r>
            <a:r>
              <a:rPr lang="nl-NL" dirty="0"/>
              <a:t>.</a:t>
            </a:r>
            <a:endParaRPr lang="en-NL" dirty="0"/>
          </a:p>
        </p:txBody>
      </p:sp>
    </p:spTree>
    <p:extLst>
      <p:ext uri="{BB962C8B-B14F-4D97-AF65-F5344CB8AC3E}">
        <p14:creationId xmlns:p14="http://schemas.microsoft.com/office/powerpoint/2010/main" val="149102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 kader voor tekst en inhou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96000" y="1508787"/>
            <a:ext cx="9600000" cy="4320000"/>
          </a:xfrm>
          <a:prstGeom prst="rect">
            <a:avLst/>
          </a:prstGeom>
        </p:spPr>
        <p:txBody>
          <a:bodyPr>
            <a:normAutofit/>
          </a:bodyPr>
          <a:lstStyle>
            <a:lvl1pPr marL="0" indent="0">
              <a:buFontTx/>
              <a:buNone/>
              <a:defRPr sz="2667"/>
            </a:lvl1pPr>
            <a:lvl2pPr marL="457251" indent="0">
              <a:buFontTx/>
              <a:buNone/>
              <a:defRPr/>
            </a:lvl2pPr>
            <a:lvl3pPr marL="914502" indent="0">
              <a:buFontTx/>
              <a:buNone/>
              <a:defRPr/>
            </a:lvl3pPr>
            <a:lvl4pPr marL="1371755" indent="0">
              <a:buFontTx/>
              <a:buNone/>
              <a:defRPr/>
            </a:lvl4pPr>
            <a:lvl5pPr marL="1829006" indent="0">
              <a:buFontTx/>
              <a:buNone/>
              <a:defRPr/>
            </a:lvl5pPr>
          </a:lstStyle>
          <a:p>
            <a:pPr lvl="0"/>
            <a:r>
              <a:rPr lang="nl-NL"/>
              <a:t>Klik om te beginnen met typen</a:t>
            </a:r>
            <a:br>
              <a:rPr lang="nl-NL"/>
            </a:br>
            <a:r>
              <a:rPr lang="nl-NL"/>
              <a:t>of selecteer een icoon om inhoud toe te voegen</a:t>
            </a:r>
          </a:p>
        </p:txBody>
      </p:sp>
      <p:sp>
        <p:nvSpPr>
          <p:cNvPr id="8" name="Tijdelijke aanduiding voor dianummer 7">
            <a:extLst>
              <a:ext uri="{FF2B5EF4-FFF2-40B4-BE49-F238E27FC236}">
                <a16:creationId xmlns:a16="http://schemas.microsoft.com/office/drawing/2014/main" id="{22B7E8FC-DAFF-19EA-0EF7-0017713415C7}"/>
              </a:ext>
            </a:extLst>
          </p:cNvPr>
          <p:cNvSpPr>
            <a:spLocks noGrp="1"/>
          </p:cNvSpPr>
          <p:nvPr>
            <p:ph type="sldNum" sz="quarter" idx="13"/>
          </p:nvPr>
        </p:nvSpPr>
        <p:spPr/>
        <p:txBody>
          <a:bodyPr/>
          <a:lstStyle/>
          <a:p>
            <a:pPr algn="ctr"/>
            <a:r>
              <a:rPr lang="nl-NL">
                <a:solidFill>
                  <a:schemeClr val="accent2"/>
                </a:solidFill>
              </a:rPr>
              <a:t>#</a:t>
            </a:r>
            <a:fld id="{AC149A52-8C99-45E6-992D-26CFDF504BFA}" type="slidenum">
              <a:rPr lang="nl-NL" smtClean="0"/>
              <a:pPr algn="ctr"/>
              <a:t>‹nr.›</a:t>
            </a:fld>
            <a:endParaRPr lang="nl-NL"/>
          </a:p>
        </p:txBody>
      </p:sp>
      <p:sp>
        <p:nvSpPr>
          <p:cNvPr id="5" name="Titel 4">
            <a:extLst>
              <a:ext uri="{FF2B5EF4-FFF2-40B4-BE49-F238E27FC236}">
                <a16:creationId xmlns:a16="http://schemas.microsoft.com/office/drawing/2014/main" id="{ADCC5214-6BA1-9495-C573-46A6F700A040}"/>
              </a:ext>
            </a:extLst>
          </p:cNvPr>
          <p:cNvSpPr>
            <a:spLocks noGrp="1"/>
          </p:cNvSpPr>
          <p:nvPr>
            <p:ph type="title" hasCustomPrompt="1"/>
          </p:nvPr>
        </p:nvSpPr>
        <p:spPr>
          <a:xfrm>
            <a:off x="815744" y="547201"/>
            <a:ext cx="5008605" cy="784807"/>
          </a:xfrm>
        </p:spPr>
        <p:txBody>
          <a:bodyPr/>
          <a:lstStyle>
            <a:lvl1pPr>
              <a:defRPr>
                <a:ln w="6350">
                  <a:solidFill>
                    <a:schemeClr val="tx1"/>
                  </a:solidFill>
                </a:ln>
              </a:defRPr>
            </a:lvl1pPr>
          </a:lstStyle>
          <a:p>
            <a:r>
              <a:rPr lang="nl-NL"/>
              <a:t>1 kader voor inhoud</a:t>
            </a:r>
          </a:p>
        </p:txBody>
      </p:sp>
    </p:spTree>
    <p:extLst>
      <p:ext uri="{BB962C8B-B14F-4D97-AF65-F5344CB8AC3E}">
        <p14:creationId xmlns:p14="http://schemas.microsoft.com/office/powerpoint/2010/main" val="30615473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32802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 kader voor tekst en inhou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296000" y="1508787"/>
            <a:ext cx="9600000" cy="4320000"/>
          </a:xfrm>
          <a:prstGeom prst="rect">
            <a:avLst/>
          </a:prstGeom>
        </p:spPr>
        <p:txBody>
          <a:bodyPr>
            <a:normAutofit/>
          </a:bodyPr>
          <a:lstStyle>
            <a:lvl1pPr marL="0" indent="0">
              <a:buFontTx/>
              <a:buNone/>
              <a:defRPr sz="2667"/>
            </a:lvl1pPr>
            <a:lvl2pPr marL="457251" indent="0">
              <a:buFontTx/>
              <a:buNone/>
              <a:defRPr/>
            </a:lvl2pPr>
            <a:lvl3pPr marL="914502" indent="0">
              <a:buFontTx/>
              <a:buNone/>
              <a:defRPr/>
            </a:lvl3pPr>
            <a:lvl4pPr marL="1371755" indent="0">
              <a:buFontTx/>
              <a:buNone/>
              <a:defRPr/>
            </a:lvl4pPr>
            <a:lvl5pPr marL="1829006" indent="0">
              <a:buFontTx/>
              <a:buNone/>
              <a:defRPr/>
            </a:lvl5pPr>
          </a:lstStyle>
          <a:p>
            <a:pPr lvl="0"/>
            <a:r>
              <a:rPr lang="nl-NL" dirty="0"/>
              <a:t>Klik om te beginnen met typen</a:t>
            </a:r>
            <a:br>
              <a:rPr lang="nl-NL" dirty="0"/>
            </a:br>
            <a:r>
              <a:rPr lang="nl-NL" dirty="0"/>
              <a:t>of selecteer een icoon om inhoud toe te voegen</a:t>
            </a:r>
          </a:p>
        </p:txBody>
      </p:sp>
      <p:sp>
        <p:nvSpPr>
          <p:cNvPr id="8" name="Tijdelijke aanduiding voor dianummer 7">
            <a:extLst>
              <a:ext uri="{FF2B5EF4-FFF2-40B4-BE49-F238E27FC236}">
                <a16:creationId xmlns:a16="http://schemas.microsoft.com/office/drawing/2014/main" id="{22B7E8FC-DAFF-19EA-0EF7-0017713415C7}"/>
              </a:ext>
            </a:extLst>
          </p:cNvPr>
          <p:cNvSpPr>
            <a:spLocks noGrp="1"/>
          </p:cNvSpPr>
          <p:nvPr>
            <p:ph type="sldNum" sz="quarter" idx="13"/>
          </p:nvPr>
        </p:nvSpPr>
        <p:spPr/>
        <p:txBody>
          <a:bodyPr/>
          <a:lstStyle/>
          <a:p>
            <a:pPr algn="ctr"/>
            <a:r>
              <a:rPr lang="nl-NL">
                <a:solidFill>
                  <a:schemeClr val="accent2"/>
                </a:solidFill>
              </a:rPr>
              <a:t>#</a:t>
            </a:r>
            <a:fld id="{AC149A52-8C99-45E6-992D-26CFDF504BFA}" type="slidenum">
              <a:rPr lang="nl-NL" smtClean="0"/>
              <a:pPr algn="ctr"/>
              <a:t>‹nr.›</a:t>
            </a:fld>
            <a:endParaRPr lang="nl-NL" dirty="0"/>
          </a:p>
        </p:txBody>
      </p:sp>
      <p:sp>
        <p:nvSpPr>
          <p:cNvPr id="5" name="Titel 4">
            <a:extLst>
              <a:ext uri="{FF2B5EF4-FFF2-40B4-BE49-F238E27FC236}">
                <a16:creationId xmlns:a16="http://schemas.microsoft.com/office/drawing/2014/main" id="{ADCC5214-6BA1-9495-C573-46A6F700A040}"/>
              </a:ext>
            </a:extLst>
          </p:cNvPr>
          <p:cNvSpPr>
            <a:spLocks noGrp="1"/>
          </p:cNvSpPr>
          <p:nvPr>
            <p:ph type="title" hasCustomPrompt="1"/>
          </p:nvPr>
        </p:nvSpPr>
        <p:spPr>
          <a:xfrm>
            <a:off x="815744" y="547201"/>
            <a:ext cx="5008605" cy="784807"/>
          </a:xfrm>
        </p:spPr>
        <p:txBody>
          <a:bodyPr/>
          <a:lstStyle>
            <a:lvl1pPr>
              <a:defRPr>
                <a:ln w="6350">
                  <a:solidFill>
                    <a:schemeClr val="tx1"/>
                  </a:solidFill>
                </a:ln>
              </a:defRPr>
            </a:lvl1pPr>
          </a:lstStyle>
          <a:p>
            <a:r>
              <a:rPr lang="nl-NL" dirty="0"/>
              <a:t>1 kader voor inhoud</a:t>
            </a:r>
          </a:p>
        </p:txBody>
      </p:sp>
    </p:spTree>
    <p:extLst>
      <p:ext uri="{BB962C8B-B14F-4D97-AF65-F5344CB8AC3E}">
        <p14:creationId xmlns:p14="http://schemas.microsoft.com/office/powerpoint/2010/main" val="24911060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 kaders voor tekst en inhou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303006" y="1508786"/>
            <a:ext cx="4312941" cy="4208331"/>
          </a:xfrm>
          <a:prstGeom prst="rect">
            <a:avLst/>
          </a:prstGeom>
        </p:spPr>
        <p:txBody>
          <a:bodyPr wrap="square" numCol="1" spcCol="0">
            <a:normAutofit/>
          </a:bodyPr>
          <a:lstStyle>
            <a:lvl1pPr marL="0" indent="0">
              <a:buFontTx/>
              <a:buNone/>
              <a:defRPr sz="1867"/>
            </a:lvl1pPr>
            <a:lvl2pPr marL="457251" indent="0">
              <a:buFontTx/>
              <a:buNone/>
              <a:defRPr/>
            </a:lvl2pPr>
            <a:lvl3pPr marL="914502" indent="0">
              <a:buFontTx/>
              <a:buNone/>
              <a:defRPr/>
            </a:lvl3pPr>
            <a:lvl4pPr marL="1371755" indent="0">
              <a:buFontTx/>
              <a:buNone/>
              <a:defRPr/>
            </a:lvl4pPr>
            <a:lvl5pPr marL="1829006" indent="0">
              <a:buFontTx/>
              <a:buNone/>
              <a:defRPr/>
            </a:lvl5pPr>
          </a:lstStyle>
          <a:p>
            <a:pPr lvl="0"/>
            <a:r>
              <a:rPr lang="nl-NL"/>
              <a:t>Klik om te beginnen met typen</a:t>
            </a:r>
            <a:br>
              <a:rPr lang="nl-NL"/>
            </a:br>
            <a:r>
              <a:rPr lang="nl-NL"/>
              <a:t>of selecteer een icoon om inhoud toe te voegen</a:t>
            </a:r>
          </a:p>
        </p:txBody>
      </p:sp>
      <p:sp>
        <p:nvSpPr>
          <p:cNvPr id="5" name="Content Placeholder 2">
            <a:extLst>
              <a:ext uri="{FF2B5EF4-FFF2-40B4-BE49-F238E27FC236}">
                <a16:creationId xmlns:a16="http://schemas.microsoft.com/office/drawing/2014/main" id="{247F2701-01A2-2D97-096A-5CA7221CED60}"/>
              </a:ext>
            </a:extLst>
          </p:cNvPr>
          <p:cNvSpPr>
            <a:spLocks noGrp="1"/>
          </p:cNvSpPr>
          <p:nvPr>
            <p:ph idx="14" hasCustomPrompt="1"/>
          </p:nvPr>
        </p:nvSpPr>
        <p:spPr>
          <a:xfrm>
            <a:off x="6583592" y="1508786"/>
            <a:ext cx="4312941" cy="4208331"/>
          </a:xfrm>
          <a:prstGeom prst="rect">
            <a:avLst/>
          </a:prstGeom>
        </p:spPr>
        <p:txBody>
          <a:bodyPr wrap="square" numCol="1" spcCol="0">
            <a:normAutofit/>
          </a:bodyPr>
          <a:lstStyle>
            <a:lvl1pPr marL="0" indent="0">
              <a:buFontTx/>
              <a:buNone/>
              <a:defRPr sz="1867"/>
            </a:lvl1pPr>
            <a:lvl2pPr marL="457251" indent="0">
              <a:buFontTx/>
              <a:buNone/>
              <a:defRPr/>
            </a:lvl2pPr>
            <a:lvl3pPr marL="914502" indent="0">
              <a:buFontTx/>
              <a:buNone/>
              <a:defRPr/>
            </a:lvl3pPr>
            <a:lvl4pPr marL="1371755" indent="0">
              <a:buFontTx/>
              <a:buNone/>
              <a:defRPr/>
            </a:lvl4pPr>
            <a:lvl5pPr marL="1829006" indent="0">
              <a:buFontTx/>
              <a:buNone/>
              <a:defRPr/>
            </a:lvl5pPr>
          </a:lstStyle>
          <a:p>
            <a:pPr lvl="0"/>
            <a:r>
              <a:rPr lang="nl-NL"/>
              <a:t>Klik om te beginnen met typen</a:t>
            </a:r>
            <a:br>
              <a:rPr lang="nl-NL"/>
            </a:br>
            <a:r>
              <a:rPr lang="nl-NL"/>
              <a:t>of selecteer een icoon om inhoud toe te voegen</a:t>
            </a:r>
          </a:p>
        </p:txBody>
      </p:sp>
      <p:sp>
        <p:nvSpPr>
          <p:cNvPr id="9" name="Tijdelijke aanduiding voor dianummer 8">
            <a:extLst>
              <a:ext uri="{FF2B5EF4-FFF2-40B4-BE49-F238E27FC236}">
                <a16:creationId xmlns:a16="http://schemas.microsoft.com/office/drawing/2014/main" id="{81F4ADE3-057E-EF99-2F1A-07D55F2E172B}"/>
              </a:ext>
            </a:extLst>
          </p:cNvPr>
          <p:cNvSpPr>
            <a:spLocks noGrp="1"/>
          </p:cNvSpPr>
          <p:nvPr>
            <p:ph type="sldNum" sz="quarter" idx="15"/>
          </p:nvPr>
        </p:nvSpPr>
        <p:spPr/>
        <p:txBody>
          <a:bodyPr/>
          <a:lstStyle/>
          <a:p>
            <a:pPr algn="ctr"/>
            <a:r>
              <a:rPr lang="nl-NL">
                <a:solidFill>
                  <a:schemeClr val="accent2"/>
                </a:solidFill>
              </a:rPr>
              <a:t>#</a:t>
            </a:r>
            <a:fld id="{AC149A52-8C99-45E6-992D-26CFDF504BFA}" type="slidenum">
              <a:rPr lang="nl-NL" smtClean="0"/>
              <a:pPr algn="ctr"/>
              <a:t>‹nr.›</a:t>
            </a:fld>
            <a:endParaRPr lang="nl-NL"/>
          </a:p>
        </p:txBody>
      </p:sp>
      <p:sp>
        <p:nvSpPr>
          <p:cNvPr id="4" name="Titel 3">
            <a:extLst>
              <a:ext uri="{FF2B5EF4-FFF2-40B4-BE49-F238E27FC236}">
                <a16:creationId xmlns:a16="http://schemas.microsoft.com/office/drawing/2014/main" id="{BA113EBC-2518-3071-089D-3167F1109D66}"/>
              </a:ext>
            </a:extLst>
          </p:cNvPr>
          <p:cNvSpPr>
            <a:spLocks noGrp="1"/>
          </p:cNvSpPr>
          <p:nvPr>
            <p:ph type="title" hasCustomPrompt="1"/>
          </p:nvPr>
        </p:nvSpPr>
        <p:spPr>
          <a:xfrm>
            <a:off x="815744" y="547201"/>
            <a:ext cx="5247475" cy="784807"/>
          </a:xfrm>
        </p:spPr>
        <p:txBody>
          <a:bodyPr/>
          <a:lstStyle>
            <a:lvl1pPr>
              <a:defRPr/>
            </a:lvl1pPr>
          </a:lstStyle>
          <a:p>
            <a:r>
              <a:rPr lang="nl-NL"/>
              <a:t>2 kaders voor inhoud</a:t>
            </a:r>
          </a:p>
        </p:txBody>
      </p:sp>
    </p:spTree>
    <p:extLst>
      <p:ext uri="{BB962C8B-B14F-4D97-AF65-F5344CB8AC3E}">
        <p14:creationId xmlns:p14="http://schemas.microsoft.com/office/powerpoint/2010/main" val="106980164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ussenslide">
    <p:bg>
      <p:bgPr>
        <a:solidFill>
          <a:schemeClr val="tx1"/>
        </a:solidFill>
        <a:effectLst/>
      </p:bgPr>
    </p:bg>
    <p:spTree>
      <p:nvGrpSpPr>
        <p:cNvPr id="1" name=""/>
        <p:cNvGrpSpPr/>
        <p:nvPr/>
      </p:nvGrpSpPr>
      <p:grpSpPr>
        <a:xfrm>
          <a:off x="0" y="0"/>
          <a:ext cx="0" cy="0"/>
          <a:chOff x="0" y="0"/>
          <a:chExt cx="0" cy="0"/>
        </a:xfrm>
      </p:grpSpPr>
      <p:sp>
        <p:nvSpPr>
          <p:cNvPr id="6" name="Tijdelijke aanduiding voor tekst 3">
            <a:extLst>
              <a:ext uri="{FF2B5EF4-FFF2-40B4-BE49-F238E27FC236}">
                <a16:creationId xmlns:a16="http://schemas.microsoft.com/office/drawing/2014/main" id="{784DABB2-828E-314D-B925-BEA0010F444B}"/>
              </a:ext>
            </a:extLst>
          </p:cNvPr>
          <p:cNvSpPr>
            <a:spLocks noGrp="1"/>
          </p:cNvSpPr>
          <p:nvPr>
            <p:ph type="body" sz="quarter" idx="10" hasCustomPrompt="1"/>
          </p:nvPr>
        </p:nvSpPr>
        <p:spPr>
          <a:xfrm>
            <a:off x="1013884" y="2288117"/>
            <a:ext cx="10164232" cy="1626091"/>
          </a:xfrm>
          <a:ln w="19050">
            <a:noFill/>
          </a:ln>
        </p:spPr>
        <p:txBody>
          <a:bodyPr anchor="ctr">
            <a:normAutofit/>
          </a:bodyPr>
          <a:lstStyle>
            <a:lvl1pPr marL="0" indent="0" algn="ctr">
              <a:spcBef>
                <a:spcPts val="0"/>
              </a:spcBef>
              <a:buNone/>
              <a:defRPr sz="10666" b="1">
                <a:ln w="19050">
                  <a:solidFill>
                    <a:schemeClr val="accent1"/>
                  </a:solidFill>
                </a:ln>
                <a:solidFill>
                  <a:schemeClr val="bg2"/>
                </a:solidFill>
              </a:defRPr>
            </a:lvl1pPr>
          </a:lstStyle>
          <a:p>
            <a:pPr lvl="0"/>
            <a:r>
              <a:rPr lang="nl-NL"/>
              <a:t>Tussenslide</a:t>
            </a:r>
          </a:p>
        </p:txBody>
      </p:sp>
      <p:sp>
        <p:nvSpPr>
          <p:cNvPr id="2" name="Tijdelijke aanduiding voor dianummer 1">
            <a:extLst>
              <a:ext uri="{FF2B5EF4-FFF2-40B4-BE49-F238E27FC236}">
                <a16:creationId xmlns:a16="http://schemas.microsoft.com/office/drawing/2014/main" id="{2AFB2B35-58FC-1FA8-B8D6-407E2523404F}"/>
              </a:ext>
            </a:extLst>
          </p:cNvPr>
          <p:cNvSpPr>
            <a:spLocks noGrp="1"/>
          </p:cNvSpPr>
          <p:nvPr>
            <p:ph type="sldNum" sz="quarter" idx="11"/>
          </p:nvPr>
        </p:nvSpPr>
        <p:spPr/>
        <p:txBody>
          <a:bodyPr/>
          <a:lstStyle/>
          <a:p>
            <a:pPr algn="ctr"/>
            <a:r>
              <a:rPr lang="nl-NL">
                <a:solidFill>
                  <a:schemeClr val="accent2"/>
                </a:solidFill>
              </a:rPr>
              <a:t>#</a:t>
            </a:r>
            <a:fld id="{AC149A52-8C99-45E6-992D-26CFDF504BFA}" type="slidenum">
              <a:rPr lang="nl-NL" smtClean="0">
                <a:latin typeface="Tenorite" panose="020B0604020202020204" pitchFamily="2" charset="0"/>
              </a:rPr>
              <a:pPr algn="ctr"/>
              <a:t>‹nr.›</a:t>
            </a:fld>
            <a:endParaRPr lang="nl-NL">
              <a:latin typeface="Tenorite" panose="020B0604020202020204" pitchFamily="2" charset="0"/>
            </a:endParaRPr>
          </a:p>
        </p:txBody>
      </p:sp>
    </p:spTree>
    <p:extLst>
      <p:ext uri="{BB962C8B-B14F-4D97-AF65-F5344CB8AC3E}">
        <p14:creationId xmlns:p14="http://schemas.microsoft.com/office/powerpoint/2010/main" val="110977695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4.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4.xml"/><Relationship Id="rId5" Type="http://schemas.openxmlformats.org/officeDocument/2006/relationships/slideLayout" Target="../slideLayouts/slideLayout15.xml"/><Relationship Id="rId15" Type="http://schemas.openxmlformats.org/officeDocument/2006/relationships/image" Target="../media/image3.png"/><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6">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 id="2147483702" r:id="rId2"/>
    <p:sldLayoutId id="2147483703" r:id="rId3"/>
    <p:sldLayoutId id="2147483704" r:id="rId4"/>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microsoft.com/office/2007/relationships/hdphoto" Target="../media/hdphoto4.wdp"/><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23.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microsoft.com/office/2007/relationships/hdphoto" Target="../media/hdphoto7.wdp"/><Relationship Id="rId5" Type="http://schemas.openxmlformats.org/officeDocument/2006/relationships/image" Target="../media/image24.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28.sv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microsoft.com/office/2007/relationships/hdphoto" Target="../media/hdphoto10.wdp"/></Relationships>
</file>

<file path=ppt/slides/_rels/slide37.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7.wdp"/><Relationship Id="rId3" Type="http://schemas.openxmlformats.org/officeDocument/2006/relationships/image" Target="../media/image17.png"/><Relationship Id="rId7" Type="http://schemas.microsoft.com/office/2007/relationships/hdphoto" Target="../media/hdphoto6.wdp"/><Relationship Id="rId12"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23.png"/><Relationship Id="rId11" Type="http://schemas.microsoft.com/office/2007/relationships/hdphoto" Target="../media/hdphoto9.wdp"/><Relationship Id="rId5" Type="http://schemas.microsoft.com/office/2007/relationships/hdphoto" Target="../media/hdphoto5.wdp"/><Relationship Id="rId15" Type="http://schemas.microsoft.com/office/2007/relationships/hdphoto" Target="../media/hdphoto10.wdp"/><Relationship Id="rId10" Type="http://schemas.openxmlformats.org/officeDocument/2006/relationships/image" Target="../media/image26.png"/><Relationship Id="rId4" Type="http://schemas.openxmlformats.org/officeDocument/2006/relationships/image" Target="../media/image19.png"/><Relationship Id="rId9" Type="http://schemas.microsoft.com/office/2007/relationships/hdphoto" Target="../media/hdphoto8.wdp"/><Relationship Id="rId1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EE5F56-43C3-9B01-153F-56196DCD6E00}"/>
            </a:ext>
          </a:extLst>
        </p:cNvPr>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EF0389B-5FF1-8D6A-0E53-22E4FFF97EC4}"/>
              </a:ext>
            </a:extLst>
          </p:cNvPr>
          <p:cNvSpPr>
            <a:spLocks noGrp="1"/>
          </p:cNvSpPr>
          <p:nvPr>
            <p:ph idx="1"/>
          </p:nvPr>
        </p:nvSpPr>
        <p:spPr/>
        <p:txBody>
          <a:bodyPr>
            <a:noAutofit/>
          </a:bodyPr>
          <a:lstStyle/>
          <a:p>
            <a:r>
              <a:rPr lang="en-US" sz="2400" dirty="0">
                <a:latin typeface="Calibri" panose="020F0502020204030204" pitchFamily="34" charset="0"/>
                <a:ea typeface="Calibri" panose="020F0502020204030204" pitchFamily="34" charset="0"/>
                <a:cs typeface="Calibri" panose="020F0502020204030204" pitchFamily="34" charset="0"/>
              </a:rPr>
              <a:t>So. You’re a developer in an </a:t>
            </a:r>
            <a:r>
              <a:rPr lang="en-US" sz="2400" dirty="0" err="1">
                <a:latin typeface="Calibri" panose="020F0502020204030204" pitchFamily="34" charset="0"/>
                <a:ea typeface="Calibri" panose="020F0502020204030204" pitchFamily="34" charset="0"/>
                <a:cs typeface="Calibri" panose="020F0502020204030204" pitchFamily="34" charset="0"/>
              </a:rPr>
              <a:t>organisation</a:t>
            </a:r>
            <a:r>
              <a:rPr lang="en-US" sz="2400" dirty="0">
                <a:latin typeface="Calibri" panose="020F0502020204030204" pitchFamily="34" charset="0"/>
                <a:ea typeface="Calibri" panose="020F0502020204030204" pitchFamily="34" charset="0"/>
                <a:cs typeface="Calibri" panose="020F0502020204030204" pitchFamily="34" charset="0"/>
              </a:rPr>
              <a:t> and want your code or pipelines distributed to other teams. You can hand out your git repository URL and wish your colleagues good luck, but you can also provide them with a little bit more.</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I helped create a tool to </a:t>
            </a:r>
            <a:r>
              <a:rPr lang="en-US" sz="2400" dirty="0" err="1">
                <a:latin typeface="Calibri" panose="020F0502020204030204" pitchFamily="34" charset="0"/>
                <a:ea typeface="Calibri" panose="020F0502020204030204" pitchFamily="34" charset="0"/>
                <a:cs typeface="Calibri" panose="020F0502020204030204" pitchFamily="34" charset="0"/>
              </a:rPr>
              <a:t>synchronise</a:t>
            </a:r>
            <a:r>
              <a:rPr lang="en-US" sz="2400" dirty="0">
                <a:latin typeface="Calibri" panose="020F0502020204030204" pitchFamily="34" charset="0"/>
                <a:ea typeface="Calibri" panose="020F0502020204030204" pitchFamily="34" charset="0"/>
                <a:cs typeface="Calibri" panose="020F0502020204030204" pitchFamily="34" charset="0"/>
              </a:rPr>
              <a:t> Azure DevOps code from one repository to another, including registering the pipelines. This way, my colleagues can start using the pipelines from my products right away.</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Another use case is the security department. When a security vulnerability needs a script to generate an inventory of vulnerable systems or a tool to patch the vulnerability, the SecOps team can distribute the necessary files to all the teams with a push of a button.</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Join me in this talk, learn how you can utilize the Azure DevOps API to handle the nitty-gritty git stuff, and empower your end users with your tools.</a:t>
            </a:r>
            <a:endParaRPr lang="nl-NL"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Titel 2">
            <a:extLst>
              <a:ext uri="{FF2B5EF4-FFF2-40B4-BE49-F238E27FC236}">
                <a16:creationId xmlns:a16="http://schemas.microsoft.com/office/drawing/2014/main" id="{38E622F8-77BB-039A-D92A-4A74EE8516CD}"/>
              </a:ext>
            </a:extLst>
          </p:cNvPr>
          <p:cNvSpPr>
            <a:spLocks noGrp="1"/>
          </p:cNvSpPr>
          <p:nvPr>
            <p:ph type="title"/>
          </p:nvPr>
        </p:nvSpPr>
        <p:spPr>
          <a:xfrm>
            <a:off x="815745" y="547201"/>
            <a:ext cx="2576132" cy="784807"/>
          </a:xfrm>
        </p:spPr>
        <p:txBody>
          <a:bodyPr/>
          <a:lstStyle/>
          <a:p>
            <a:r>
              <a:rPr lang="nl-NL" dirty="0"/>
              <a:t>Abstract</a:t>
            </a:r>
          </a:p>
        </p:txBody>
      </p:sp>
    </p:spTree>
    <p:extLst>
      <p:ext uri="{BB962C8B-B14F-4D97-AF65-F5344CB8AC3E}">
        <p14:creationId xmlns:p14="http://schemas.microsoft.com/office/powerpoint/2010/main" val="1189055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BD0BF871-205C-34E1-0DC2-EAC501020B7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3867" b="98737" l="2418" r="97798">
                        <a14:foregroundMark x1="50345" y1="24514" x2="50345" y2="24514"/>
                        <a14:foregroundMark x1="52116" y1="24838" x2="40976" y2="23867"/>
                        <a14:foregroundMark x1="27893" y1="70142" x2="6434" y2="80278"/>
                        <a14:foregroundMark x1="6434" y1="80278" x2="32211" y2="92519"/>
                        <a14:foregroundMark x1="32211" y1="92519" x2="65501" y2="94883"/>
                        <a14:foregroundMark x1="65501" y1="94883" x2="85233" y2="93232"/>
                        <a14:foregroundMark x1="85233" y1="93232" x2="74611" y2="78595"/>
                        <a14:foregroundMark x1="74611" y1="78595" x2="54491" y2="70790"/>
                        <a14:foregroundMark x1="31606" y1="81898" x2="48791" y2="88310"/>
                        <a14:foregroundMark x1="48791" y1="88310" x2="69646" y2="89573"/>
                        <a14:foregroundMark x1="69646" y1="89573" x2="72366" y2="88439"/>
                        <a14:foregroundMark x1="62565" y1="69786" x2="78756" y2="73316"/>
                        <a14:foregroundMark x1="78756" y1="73316" x2="91969" y2="80214"/>
                        <a14:foregroundMark x1="91969" y1="80214" x2="99050" y2="88925"/>
                        <a14:foregroundMark x1="99050" y1="88925" x2="1425" y2="90900"/>
                        <a14:foregroundMark x1="1425" y1="90900" x2="3800" y2="78303"/>
                        <a14:foregroundMark x1="3800" y1="78303" x2="40069" y2="67098"/>
                        <a14:foregroundMark x1="40069" y1="67098" x2="60622" y2="68038"/>
                        <a14:foregroundMark x1="60622" y1="68038" x2="61701" y2="70142"/>
                        <a14:foregroundMark x1="28109" y1="76522" x2="33592" y2="79955"/>
                        <a14:foregroundMark x1="35320" y1="85006" x2="39680" y2="86658"/>
                        <a14:foregroundMark x1="57124" y1="86982" x2="69560" y2="84197"/>
                        <a14:foregroundMark x1="80872" y1="80602" x2="88299" y2="85006"/>
                        <a14:foregroundMark x1="94171" y1="85330" x2="97884" y2="91710"/>
                        <a14:foregroundMark x1="88515" y1="90900" x2="93955" y2="90576"/>
                        <a14:foregroundMark x1="2418" y1="92034" x2="2418" y2="92034"/>
                        <a14:foregroundMark x1="1727" y1="97118" x2="30915" y2="98996"/>
                        <a14:foregroundMark x1="30915" y1="98996" x2="90976" y2="95434"/>
                        <a14:foregroundMark x1="90976" y1="95434" x2="96589" y2="96794"/>
                        <a14:foregroundMark x1="92876" y1="98251" x2="78929" y2="97960"/>
                        <a14:foregroundMark x1="78929" y1="97960" x2="75216" y2="98737"/>
                      </a14:backgroundRemoval>
                    </a14:imgEffect>
                  </a14:imgLayer>
                </a14:imgProps>
              </a:ext>
            </a:extLst>
          </a:blip>
          <a:srcRect l="5450" t="19185" r="6908" b="11762"/>
          <a:stretch/>
        </p:blipFill>
        <p:spPr>
          <a:xfrm>
            <a:off x="242278" y="219194"/>
            <a:ext cx="3047999" cy="3201991"/>
          </a:xfrm>
          <a:prstGeom prst="ellipse">
            <a:avLst/>
          </a:prstGeom>
        </p:spPr>
      </p:pic>
    </p:spTree>
    <p:extLst>
      <p:ext uri="{BB962C8B-B14F-4D97-AF65-F5344CB8AC3E}">
        <p14:creationId xmlns:p14="http://schemas.microsoft.com/office/powerpoint/2010/main" val="1122824889"/>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a:extLst>
              <a:ext uri="{FF2B5EF4-FFF2-40B4-BE49-F238E27FC236}">
                <a16:creationId xmlns:a16="http://schemas.microsoft.com/office/drawing/2014/main" id="{53ED9DF1-1656-8694-C05E-6E2AC5C92CDD}"/>
              </a:ext>
            </a:extLst>
          </p:cNvPr>
          <p:cNvPicPr>
            <a:picLocks noChangeAspect="1"/>
          </p:cNvPicPr>
          <p:nvPr/>
        </p:nvPicPr>
        <p:blipFill>
          <a:blip r:embed="rId3"/>
          <a:stretch>
            <a:fillRect/>
          </a:stretch>
        </p:blipFill>
        <p:spPr>
          <a:xfrm>
            <a:off x="4680848" y="714220"/>
            <a:ext cx="3485691" cy="4799425"/>
          </a:xfrm>
          <a:prstGeom prst="rect">
            <a:avLst/>
          </a:prstGeom>
        </p:spPr>
      </p:pic>
      <p:pic>
        <p:nvPicPr>
          <p:cNvPr id="2" name="Afbeelding 1">
            <a:extLst>
              <a:ext uri="{FF2B5EF4-FFF2-40B4-BE49-F238E27FC236}">
                <a16:creationId xmlns:a16="http://schemas.microsoft.com/office/drawing/2014/main" id="{67E3C072-8129-71E9-45E2-1FA2331F60D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503" b="99625" l="0" r="93548">
                        <a14:foregroundMark x1="16509" y1="15572" x2="20304" y2="4878"/>
                        <a14:foregroundMark x1="20304" y1="4878" x2="0" y2="8255"/>
                        <a14:foregroundMark x1="3036" y1="87805" x2="47438" y2="98499"/>
                        <a14:foregroundMark x1="47438" y1="98499" x2="48197" y2="99250"/>
                        <a14:foregroundMark x1="75332" y1="84428" x2="75332" y2="84428"/>
                        <a14:foregroundMark x1="93738" y1="62664" x2="93738" y2="62664"/>
                        <a14:foregroundMark x1="71537" y1="95497" x2="71537" y2="95497"/>
                        <a14:foregroundMark x1="62429" y1="99625" x2="62429" y2="99625"/>
                        <a14:backgroundMark x1="70968" y1="40525" x2="70968" y2="40525"/>
                        <a14:backgroundMark x1="73814" y1="38649" x2="73814" y2="38649"/>
                        <a14:backgroundMark x1="69829" y1="41463" x2="69829" y2="41463"/>
                        <a14:backgroundMark x1="69070" y1="41463" x2="69070" y2="41463"/>
                      </a14:backgroundRemoval>
                    </a14:imgEffect>
                  </a14:imgLayer>
                </a14:imgProps>
              </a:ext>
            </a:extLst>
          </a:blip>
          <a:stretch>
            <a:fillRect/>
          </a:stretch>
        </p:blipFill>
        <p:spPr>
          <a:xfrm>
            <a:off x="0" y="2350879"/>
            <a:ext cx="4456387" cy="4507123"/>
          </a:xfrm>
          <a:prstGeom prst="rect">
            <a:avLst/>
          </a:prstGeom>
        </p:spPr>
      </p:pic>
    </p:spTree>
    <p:extLst>
      <p:ext uri="{BB962C8B-B14F-4D97-AF65-F5344CB8AC3E}">
        <p14:creationId xmlns:p14="http://schemas.microsoft.com/office/powerpoint/2010/main" val="265418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7"/>
            <a:ext cx="7895702" cy="4802012"/>
          </a:xfrm>
        </p:spPr>
        <p:txBody>
          <a:bodyPr wrap="square">
            <a:noAutofit/>
          </a:bodyPr>
          <a:lstStyle/>
          <a:p>
            <a:r>
              <a:rPr lang="nl-NL" sz="3600" dirty="0" err="1"/>
              <a:t>To</a:t>
            </a:r>
            <a:r>
              <a:rPr lang="nl-NL" sz="3600" dirty="0"/>
              <a:t> </a:t>
            </a:r>
            <a:r>
              <a:rPr lang="nl-NL" sz="3600" dirty="0" err="1"/>
              <a:t>deploy</a:t>
            </a:r>
            <a:r>
              <a:rPr lang="nl-NL" sz="3600" dirty="0"/>
              <a:t> </a:t>
            </a:r>
            <a:r>
              <a:rPr lang="nl-NL" sz="3600" dirty="0" err="1"/>
              <a:t>the</a:t>
            </a:r>
            <a:r>
              <a:rPr lang="nl-NL" sz="3600" dirty="0"/>
              <a:t> </a:t>
            </a:r>
            <a:r>
              <a:rPr lang="nl-NL" sz="3600" dirty="0" err="1"/>
              <a:t>application</a:t>
            </a:r>
            <a:r>
              <a:rPr lang="nl-NL" sz="3600" dirty="0"/>
              <a:t>:</a:t>
            </a:r>
          </a:p>
          <a:p>
            <a:pPr marL="457189" indent="-457189">
              <a:buFont typeface="Arial" panose="020B0604020202020204" pitchFamily="34" charset="0"/>
              <a:buChar char="•"/>
            </a:pPr>
            <a:r>
              <a:rPr lang="nl-NL" sz="3600" u="sng" dirty="0" err="1"/>
              <a:t>Manually</a:t>
            </a:r>
            <a:r>
              <a:rPr lang="nl-NL" sz="3600" dirty="0"/>
              <a:t> import repository</a:t>
            </a:r>
          </a:p>
          <a:p>
            <a:pPr marL="457189" indent="-457189">
              <a:buFont typeface="Arial" panose="020B0604020202020204" pitchFamily="34" charset="0"/>
              <a:buChar char="•"/>
            </a:pPr>
            <a:r>
              <a:rPr lang="nl-NL" sz="3600" u="sng" dirty="0" err="1"/>
              <a:t>Manually</a:t>
            </a:r>
            <a:r>
              <a:rPr lang="nl-NL" sz="3600" dirty="0"/>
              <a:t> register </a:t>
            </a:r>
            <a:r>
              <a:rPr lang="nl-NL" sz="3600" dirty="0" err="1"/>
              <a:t>pipelines</a:t>
            </a:r>
            <a:endParaRPr lang="nl-NL" sz="3600" dirty="0"/>
          </a:p>
          <a:p>
            <a:pPr marL="457189" indent="-457189">
              <a:buFont typeface="Arial" panose="020B0604020202020204" pitchFamily="34" charset="0"/>
              <a:buChar char="•"/>
            </a:pPr>
            <a:r>
              <a:rPr lang="nl-NL" sz="3600" u="sng" dirty="0" err="1"/>
              <a:t>Manually</a:t>
            </a:r>
            <a:r>
              <a:rPr lang="nl-NL" sz="3600" dirty="0"/>
              <a:t> share service </a:t>
            </a:r>
            <a:r>
              <a:rPr lang="nl-NL" sz="3600" dirty="0" err="1"/>
              <a:t>connection</a:t>
            </a:r>
            <a:endParaRPr lang="nl-NL" sz="3600" dirty="0"/>
          </a:p>
          <a:p>
            <a:pPr marL="457189" indent="-457189">
              <a:buFont typeface="Arial" panose="020B0604020202020204" pitchFamily="34" charset="0"/>
              <a:buChar char="•"/>
            </a:pPr>
            <a:r>
              <a:rPr lang="nl-NL" sz="3600" u="sng" dirty="0" err="1"/>
              <a:t>Manually</a:t>
            </a:r>
            <a:r>
              <a:rPr lang="nl-NL" sz="3600" dirty="0"/>
              <a:t> set pipeline </a:t>
            </a:r>
            <a:r>
              <a:rPr lang="nl-NL" sz="3600" dirty="0" err="1"/>
              <a:t>permissions</a:t>
            </a:r>
            <a:endParaRPr lang="nl-NL" sz="3600" dirty="0"/>
          </a:p>
          <a:p>
            <a:pPr lvl="1"/>
            <a:endParaRPr lang="nl-NL" sz="3600" b="1" dirty="0"/>
          </a:p>
          <a:p>
            <a:pPr marL="457189" indent="-457189">
              <a:buFont typeface="Arial" panose="020B0604020202020204" pitchFamily="34" charset="0"/>
              <a:buChar char="•"/>
            </a:pPr>
            <a:endParaRPr lang="nl-NL" sz="3600" dirty="0"/>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dirty="0"/>
              <a:t>Challenge 1</a:t>
            </a:r>
          </a:p>
        </p:txBody>
      </p:sp>
      <p:pic>
        <p:nvPicPr>
          <p:cNvPr id="2" name="Afbeelding 1">
            <a:extLst>
              <a:ext uri="{FF2B5EF4-FFF2-40B4-BE49-F238E27FC236}">
                <a16:creationId xmlns:a16="http://schemas.microsoft.com/office/drawing/2014/main" id="{3D52935B-B0ED-F04C-E3AA-74BB0F8F857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4629" l="3906" r="89844">
                        <a14:foregroundMark x1="63770" y1="66406" x2="64160" y2="69336"/>
                        <a14:foregroundMark x1="65723" y1="75391" x2="68262" y2="79590"/>
                        <a14:foregroundMark x1="64844" y1="83691" x2="62109" y2="87793"/>
                        <a14:foregroundMark x1="59570" y1="93652" x2="60059" y2="94629"/>
                        <a14:foregroundMark x1="86426" y1="91895" x2="86426" y2="93652"/>
                        <a14:foregroundMark x1="69629" y1="69629" x2="70117" y2="65527"/>
                        <a14:foregroundMark x1="71582" y1="62793" x2="72461" y2="60156"/>
                        <a14:foregroundMark x1="74023" y1="55664" x2="75684" y2="50586"/>
                        <a14:foregroundMark x1="75977" y1="49219" x2="76367" y2="45020"/>
                        <a14:foregroundMark x1="75977" y1="40137" x2="75781" y2="14648"/>
                        <a14:foregroundMark x1="75781" y1="14648" x2="74023" y2="8203"/>
                        <a14:foregroundMark x1="70117" y1="50781" x2="70117" y2="50781"/>
                        <a14:foregroundMark x1="78516" y1="14160" x2="79297" y2="4297"/>
                        <a14:foregroundMark x1="70703" y1="4004" x2="70898" y2="3711"/>
                        <a14:foregroundMark x1="62988" y1="2539" x2="72266" y2="3027"/>
                        <a14:foregroundMark x1="72266" y1="3027" x2="73145" y2="3516"/>
                        <a14:foregroundMark x1="80762" y1="5664" x2="82227" y2="18652"/>
                        <a14:foregroundMark x1="82520" y1="17773" x2="83105" y2="29980"/>
                        <a14:foregroundMark x1="7813" y1="74707" x2="7813" y2="74707"/>
                        <a14:foregroundMark x1="7813" y1="72168" x2="11133" y2="88477"/>
                        <a14:foregroundMark x1="3906" y1="76855" x2="4199" y2="91211"/>
                        <a14:foregroundMark x1="41895" y1="91699" x2="46094" y2="91992"/>
                        <a14:foregroundMark x1="50586" y1="92480" x2="45508" y2="18750"/>
                        <a14:foregroundMark x1="45508" y1="18750" x2="41895" y2="11426"/>
                        <a14:foregroundMark x1="41895" y1="11426" x2="35742" y2="8203"/>
                        <a14:foregroundMark x1="35742" y1="8203" x2="35449" y2="8203"/>
                        <a14:foregroundMark x1="42969" y1="11035" x2="45898" y2="16797"/>
                        <a14:foregroundMark x1="50195" y1="56738" x2="49023" y2="48047"/>
                        <a14:foregroundMark x1="48730" y1="49805" x2="49414" y2="43945"/>
                        <a14:foregroundMark x1="51074" y1="61230" x2="50586" y2="59082"/>
                        <a14:foregroundMark x1="54590" y1="83203" x2="56836" y2="89258"/>
                        <a14:foregroundMark x1="72266" y1="68262" x2="72266" y2="68262"/>
                        <a14:foregroundMark x1="71094" y1="64844" x2="71191" y2="69434"/>
                        <a14:foregroundMark x1="71973" y1="68457" x2="70410" y2="74512"/>
                      </a14:backgroundRemoval>
                    </a14:imgEffect>
                  </a14:imgLayer>
                </a14:imgProps>
              </a:ext>
            </a:extLst>
          </a:blip>
          <a:stretch>
            <a:fillRect/>
          </a:stretch>
        </p:blipFill>
        <p:spPr>
          <a:xfrm flipH="1">
            <a:off x="8655568" y="633333"/>
            <a:ext cx="2795667" cy="2795667"/>
          </a:xfrm>
          <a:prstGeom prst="rect">
            <a:avLst/>
          </a:prstGeom>
        </p:spPr>
      </p:pic>
      <p:grpSp>
        <p:nvGrpSpPr>
          <p:cNvPr id="8" name="Groep 7">
            <a:extLst>
              <a:ext uri="{FF2B5EF4-FFF2-40B4-BE49-F238E27FC236}">
                <a16:creationId xmlns:a16="http://schemas.microsoft.com/office/drawing/2014/main" id="{59716703-B9A8-E865-016E-59AD9C54447F}"/>
              </a:ext>
            </a:extLst>
          </p:cNvPr>
          <p:cNvGrpSpPr/>
          <p:nvPr/>
        </p:nvGrpSpPr>
        <p:grpSpPr>
          <a:xfrm>
            <a:off x="815744" y="2047018"/>
            <a:ext cx="9322962" cy="2486965"/>
            <a:chOff x="1094083" y="1615822"/>
            <a:chExt cx="9322962" cy="2486965"/>
          </a:xfrm>
        </p:grpSpPr>
        <p:sp>
          <p:nvSpPr>
            <p:cNvPr id="6" name="Tekstvak 5">
              <a:extLst>
                <a:ext uri="{FF2B5EF4-FFF2-40B4-BE49-F238E27FC236}">
                  <a16:creationId xmlns:a16="http://schemas.microsoft.com/office/drawing/2014/main" id="{F29DAD08-9571-6721-5914-CA206713C1CD}"/>
                </a:ext>
              </a:extLst>
            </p:cNvPr>
            <p:cNvSpPr txBox="1"/>
            <p:nvPr/>
          </p:nvSpPr>
          <p:spPr>
            <a:xfrm rot="1040938">
              <a:off x="1094083" y="2348461"/>
              <a:ext cx="9322962" cy="1754326"/>
            </a:xfrm>
            <a:prstGeom prst="rect">
              <a:avLst/>
            </a:prstGeom>
            <a:solidFill>
              <a:schemeClr val="bg1"/>
            </a:solidFill>
            <a:ln w="57150">
              <a:solidFill>
                <a:srgbClr val="00B050"/>
              </a:solidFill>
            </a:ln>
          </p:spPr>
          <p:txBody>
            <a:bodyPr wrap="square" rtlCol="0">
              <a:spAutoFit/>
            </a:bodyPr>
            <a:lstStyle/>
            <a:p>
              <a:r>
                <a:rPr lang="nl-NL" sz="3600" dirty="0"/>
                <a:t>		</a:t>
              </a:r>
              <a:r>
                <a:rPr lang="nl-NL" sz="3600" b="1" dirty="0"/>
                <a:t>Solution</a:t>
              </a:r>
              <a:r>
                <a:rPr lang="nl-NL" sz="3600" dirty="0"/>
                <a:t>: </a:t>
              </a:r>
            </a:p>
            <a:p>
              <a:r>
                <a:rPr lang="nl-NL" sz="3600" dirty="0"/>
                <a:t>		Sync files </a:t>
              </a:r>
              <a:r>
                <a:rPr lang="nl-NL" sz="3600" dirty="0" err="1"/>
                <a:t>and</a:t>
              </a:r>
              <a:r>
                <a:rPr lang="nl-NL" sz="3600" dirty="0"/>
                <a:t> register 					</a:t>
              </a:r>
              <a:r>
                <a:rPr lang="nl-NL" sz="3600" dirty="0" err="1"/>
                <a:t>pipelines</a:t>
              </a:r>
              <a:r>
                <a:rPr lang="nl-NL" sz="3600" dirty="0"/>
                <a:t> </a:t>
              </a:r>
              <a:r>
                <a:rPr lang="nl-NL" sz="3600" dirty="0" err="1"/>
                <a:t>by</a:t>
              </a:r>
              <a:r>
                <a:rPr lang="nl-NL" sz="3600" dirty="0"/>
                <a:t> script</a:t>
              </a:r>
            </a:p>
          </p:txBody>
        </p:sp>
        <p:pic>
          <p:nvPicPr>
            <p:cNvPr id="5" name="Graphic 4" descr="Gloeilamp en tandwiel silhouet">
              <a:extLst>
                <a:ext uri="{FF2B5EF4-FFF2-40B4-BE49-F238E27FC236}">
                  <a16:creationId xmlns:a16="http://schemas.microsoft.com/office/drawing/2014/main" id="{706EEC75-570E-242F-98B2-F3874DDA6C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38640">
              <a:off x="1878275" y="1615822"/>
              <a:ext cx="982030" cy="982030"/>
            </a:xfrm>
            <a:prstGeom prst="rect">
              <a:avLst/>
            </a:prstGeom>
          </p:spPr>
        </p:pic>
      </p:grpSp>
    </p:spTree>
    <p:extLst>
      <p:ext uri="{BB962C8B-B14F-4D97-AF65-F5344CB8AC3E}">
        <p14:creationId xmlns:p14="http://schemas.microsoft.com/office/powerpoint/2010/main" val="423176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0" nodeType="clickEffect">
                                  <p:stCondLst>
                                    <p:cond delay="0"/>
                                  </p:stCondLst>
                                  <p:childTnLst>
                                    <p:set>
                                      <p:cBhvr>
                                        <p:cTn id="22" dur="indefinite"/>
                                        <p:tgtEl>
                                          <p:spTgt spid="4">
                                            <p:txEl>
                                              <p:pRg st="0" end="0"/>
                                            </p:txEl>
                                          </p:spTgt>
                                        </p:tgtEl>
                                        <p:attrNameLst>
                                          <p:attrName>style.opacity</p:attrName>
                                        </p:attrNameLst>
                                      </p:cBhvr>
                                      <p:to>
                                        <p:strVal val="0.25"/>
                                      </p:to>
                                    </p:set>
                                    <p:animEffect filter="image" prLst="opacity: 0.25">
                                      <p:cBhvr rctx="IE">
                                        <p:cTn id="23" dur="indefinite"/>
                                        <p:tgtEl>
                                          <p:spTgt spid="4">
                                            <p:txEl>
                                              <p:pRg st="0" end="0"/>
                                            </p:txEl>
                                          </p:spTgt>
                                        </p:tgtEl>
                                      </p:cBhvr>
                                    </p:animEffect>
                                  </p:childTnLst>
                                </p:cTn>
                              </p:par>
                              <p:par>
                                <p:cTn id="24" presetID="9" presetClass="emph" presetSubtype="0" grpId="0" nodeType="withEffect">
                                  <p:stCondLst>
                                    <p:cond delay="0"/>
                                  </p:stCondLst>
                                  <p:childTnLst>
                                    <p:set>
                                      <p:cBhvr>
                                        <p:cTn id="25" dur="indefinite"/>
                                        <p:tgtEl>
                                          <p:spTgt spid="4">
                                            <p:txEl>
                                              <p:pRg st="1" end="1"/>
                                            </p:txEl>
                                          </p:spTgt>
                                        </p:tgtEl>
                                        <p:attrNameLst>
                                          <p:attrName>style.opacity</p:attrName>
                                        </p:attrNameLst>
                                      </p:cBhvr>
                                      <p:to>
                                        <p:strVal val="0.25"/>
                                      </p:to>
                                    </p:set>
                                    <p:animEffect filter="image" prLst="opacity: 0.25">
                                      <p:cBhvr rctx="IE">
                                        <p:cTn id="26" dur="indefinite"/>
                                        <p:tgtEl>
                                          <p:spTgt spid="4">
                                            <p:txEl>
                                              <p:pRg st="1" end="1"/>
                                            </p:txEl>
                                          </p:spTgt>
                                        </p:tgtEl>
                                      </p:cBhvr>
                                    </p:animEffect>
                                  </p:childTnLst>
                                </p:cTn>
                              </p:par>
                              <p:par>
                                <p:cTn id="27" presetID="9" presetClass="emph" presetSubtype="0" grpId="0" nodeType="withEffect">
                                  <p:stCondLst>
                                    <p:cond delay="0"/>
                                  </p:stCondLst>
                                  <p:childTnLst>
                                    <p:set>
                                      <p:cBhvr>
                                        <p:cTn id="28" dur="indefinite"/>
                                        <p:tgtEl>
                                          <p:spTgt spid="4">
                                            <p:txEl>
                                              <p:pRg st="2" end="2"/>
                                            </p:txEl>
                                          </p:spTgt>
                                        </p:tgtEl>
                                        <p:attrNameLst>
                                          <p:attrName>style.opacity</p:attrName>
                                        </p:attrNameLst>
                                      </p:cBhvr>
                                      <p:to>
                                        <p:strVal val="0.25"/>
                                      </p:to>
                                    </p:set>
                                    <p:animEffect filter="image" prLst="opacity: 0.25">
                                      <p:cBhvr rctx="IE">
                                        <p:cTn id="29" dur="indefinite"/>
                                        <p:tgtEl>
                                          <p:spTgt spid="4">
                                            <p:txEl>
                                              <p:pRg st="2" end="2"/>
                                            </p:txEl>
                                          </p:spTgt>
                                        </p:tgtEl>
                                      </p:cBhvr>
                                    </p:animEffect>
                                  </p:childTnLst>
                                </p:cTn>
                              </p:par>
                              <p:par>
                                <p:cTn id="30" presetID="9" presetClass="emph" presetSubtype="0" grpId="0" nodeType="withEffect">
                                  <p:stCondLst>
                                    <p:cond delay="0"/>
                                  </p:stCondLst>
                                  <p:childTnLst>
                                    <p:set>
                                      <p:cBhvr>
                                        <p:cTn id="31" dur="indefinite"/>
                                        <p:tgtEl>
                                          <p:spTgt spid="4">
                                            <p:txEl>
                                              <p:pRg st="3" end="3"/>
                                            </p:txEl>
                                          </p:spTgt>
                                        </p:tgtEl>
                                        <p:attrNameLst>
                                          <p:attrName>style.opacity</p:attrName>
                                        </p:attrNameLst>
                                      </p:cBhvr>
                                      <p:to>
                                        <p:strVal val="0.25"/>
                                      </p:to>
                                    </p:set>
                                    <p:animEffect filter="image" prLst="opacity: 0.25">
                                      <p:cBhvr rctx="IE">
                                        <p:cTn id="32" dur="indefinite"/>
                                        <p:tgtEl>
                                          <p:spTgt spid="4">
                                            <p:txEl>
                                              <p:pRg st="3" end="3"/>
                                            </p:txEl>
                                          </p:spTgt>
                                        </p:tgtEl>
                                      </p:cBhvr>
                                    </p:animEffect>
                                  </p:childTnLst>
                                </p:cTn>
                              </p:par>
                              <p:par>
                                <p:cTn id="33" presetID="9" presetClass="emph" presetSubtype="0" grpId="0" nodeType="withEffect">
                                  <p:stCondLst>
                                    <p:cond delay="0"/>
                                  </p:stCondLst>
                                  <p:childTnLst>
                                    <p:set>
                                      <p:cBhvr>
                                        <p:cTn id="34" dur="indefinite"/>
                                        <p:tgtEl>
                                          <p:spTgt spid="4">
                                            <p:txEl>
                                              <p:pRg st="4" end="4"/>
                                            </p:txEl>
                                          </p:spTgt>
                                        </p:tgtEl>
                                        <p:attrNameLst>
                                          <p:attrName>style.opacity</p:attrName>
                                        </p:attrNameLst>
                                      </p:cBhvr>
                                      <p:to>
                                        <p:strVal val="0.25"/>
                                      </p:to>
                                    </p:set>
                                    <p:animEffect filter="image" prLst="opacity: 0.25">
                                      <p:cBhvr rctx="IE">
                                        <p:cTn id="35" dur="indefinite"/>
                                        <p:tgtEl>
                                          <p:spTgt spid="4">
                                            <p:txEl>
                                              <p:pRg st="4" end="4"/>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7"/>
            <a:ext cx="8302102" cy="4634105"/>
          </a:xfrm>
        </p:spPr>
        <p:txBody>
          <a:bodyPr wrap="square">
            <a:noAutofit/>
          </a:bodyPr>
          <a:lstStyle/>
          <a:p>
            <a:r>
              <a:rPr lang="nl-NL" sz="3600" dirty="0" err="1"/>
              <a:t>To</a:t>
            </a:r>
            <a:r>
              <a:rPr lang="nl-NL" sz="3600" dirty="0"/>
              <a:t> update </a:t>
            </a:r>
            <a:r>
              <a:rPr lang="nl-NL" sz="3600" dirty="0" err="1"/>
              <a:t>the</a:t>
            </a:r>
            <a:r>
              <a:rPr lang="nl-NL" sz="3600" dirty="0"/>
              <a:t> </a:t>
            </a:r>
            <a:r>
              <a:rPr lang="nl-NL" sz="3600" dirty="0" err="1"/>
              <a:t>application</a:t>
            </a:r>
            <a:r>
              <a:rPr lang="nl-NL" sz="3600" dirty="0"/>
              <a:t>:</a:t>
            </a:r>
          </a:p>
          <a:p>
            <a:pPr marL="457189" indent="-457189">
              <a:buFont typeface="Arial" panose="020B0604020202020204" pitchFamily="34" charset="0"/>
              <a:buChar char="•"/>
            </a:pPr>
            <a:r>
              <a:rPr lang="nl-NL" sz="3600" u="sng" dirty="0"/>
              <a:t>Manual</a:t>
            </a:r>
            <a:r>
              <a:rPr lang="nl-NL" sz="3600" dirty="0"/>
              <a:t> git operations </a:t>
            </a:r>
            <a:r>
              <a:rPr lang="nl-NL" sz="3600" dirty="0" err="1"/>
              <a:t>required</a:t>
            </a:r>
            <a:endParaRPr lang="nl-NL" sz="3600" dirty="0"/>
          </a:p>
          <a:p>
            <a:pPr marL="457189" indent="-457189">
              <a:buFont typeface="Arial" panose="020B0604020202020204" pitchFamily="34" charset="0"/>
              <a:buChar char="•"/>
            </a:pPr>
            <a:endParaRPr lang="nl-NL" sz="3600" dirty="0"/>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dirty="0"/>
              <a:t>Challenge 2</a:t>
            </a:r>
          </a:p>
        </p:txBody>
      </p:sp>
      <p:pic>
        <p:nvPicPr>
          <p:cNvPr id="6" name="Afbeelding 5">
            <a:extLst>
              <a:ext uri="{FF2B5EF4-FFF2-40B4-BE49-F238E27FC236}">
                <a16:creationId xmlns:a16="http://schemas.microsoft.com/office/drawing/2014/main" id="{8B69381C-DC02-C601-7767-3F6A6325E4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4629" l="3906" r="89844">
                        <a14:foregroundMark x1="63770" y1="66406" x2="64160" y2="69336"/>
                        <a14:foregroundMark x1="65723" y1="75391" x2="68262" y2="79590"/>
                        <a14:foregroundMark x1="64844" y1="83691" x2="62109" y2="87793"/>
                        <a14:foregroundMark x1="59570" y1="93652" x2="60059" y2="94629"/>
                        <a14:foregroundMark x1="86426" y1="91895" x2="86426" y2="93652"/>
                        <a14:foregroundMark x1="69629" y1="69629" x2="70117" y2="65527"/>
                        <a14:foregroundMark x1="71582" y1="62793" x2="72461" y2="60156"/>
                        <a14:foregroundMark x1="74023" y1="55664" x2="75684" y2="50586"/>
                        <a14:foregroundMark x1="75977" y1="49219" x2="76367" y2="45020"/>
                        <a14:foregroundMark x1="75977" y1="40137" x2="75781" y2="14648"/>
                        <a14:foregroundMark x1="75781" y1="14648" x2="74023" y2="8203"/>
                        <a14:foregroundMark x1="70117" y1="50781" x2="70117" y2="50781"/>
                        <a14:foregroundMark x1="78516" y1="14160" x2="79297" y2="4297"/>
                        <a14:foregroundMark x1="70703" y1="4004" x2="70898" y2="3711"/>
                        <a14:foregroundMark x1="62988" y1="2539" x2="72266" y2="3027"/>
                        <a14:foregroundMark x1="72266" y1="3027" x2="73145" y2="3516"/>
                        <a14:foregroundMark x1="80762" y1="5664" x2="82227" y2="18652"/>
                        <a14:foregroundMark x1="82520" y1="17773" x2="83105" y2="29980"/>
                        <a14:foregroundMark x1="7813" y1="74707" x2="7813" y2="74707"/>
                        <a14:foregroundMark x1="7813" y1="72168" x2="11133" y2="88477"/>
                        <a14:foregroundMark x1="3906" y1="76855" x2="4199" y2="91211"/>
                        <a14:foregroundMark x1="41895" y1="91699" x2="46094" y2="91992"/>
                        <a14:foregroundMark x1="50586" y1="92480" x2="45508" y2="18750"/>
                        <a14:foregroundMark x1="45508" y1="18750" x2="41895" y2="11426"/>
                        <a14:foregroundMark x1="41895" y1="11426" x2="35742" y2="8203"/>
                        <a14:foregroundMark x1="35742" y1="8203" x2="35449" y2="8203"/>
                        <a14:foregroundMark x1="42969" y1="11035" x2="45898" y2="16797"/>
                        <a14:foregroundMark x1="50195" y1="56738" x2="49023" y2="48047"/>
                        <a14:foregroundMark x1="48730" y1="49805" x2="49414" y2="43945"/>
                        <a14:foregroundMark x1="51074" y1="61230" x2="50586" y2="59082"/>
                        <a14:foregroundMark x1="54590" y1="83203" x2="56836" y2="89258"/>
                        <a14:foregroundMark x1="72266" y1="68262" x2="72266" y2="68262"/>
                        <a14:foregroundMark x1="71094" y1="64844" x2="71191" y2="69434"/>
                        <a14:foregroundMark x1="71973" y1="68457" x2="70410" y2="74512"/>
                      </a14:backgroundRemoval>
                    </a14:imgEffect>
                  </a14:imgLayer>
                </a14:imgProps>
              </a:ext>
            </a:extLst>
          </a:blip>
          <a:stretch>
            <a:fillRect/>
          </a:stretch>
        </p:blipFill>
        <p:spPr>
          <a:xfrm flipH="1">
            <a:off x="8655568" y="633333"/>
            <a:ext cx="2795667" cy="2795667"/>
          </a:xfrm>
          <a:prstGeom prst="rect">
            <a:avLst/>
          </a:prstGeom>
        </p:spPr>
      </p:pic>
      <p:grpSp>
        <p:nvGrpSpPr>
          <p:cNvPr id="7" name="Groep 6">
            <a:extLst>
              <a:ext uri="{FF2B5EF4-FFF2-40B4-BE49-F238E27FC236}">
                <a16:creationId xmlns:a16="http://schemas.microsoft.com/office/drawing/2014/main" id="{E8ABB0FD-E0BD-495F-CD6B-23C3985FB013}"/>
              </a:ext>
            </a:extLst>
          </p:cNvPr>
          <p:cNvGrpSpPr/>
          <p:nvPr/>
        </p:nvGrpSpPr>
        <p:grpSpPr>
          <a:xfrm>
            <a:off x="815744" y="2047018"/>
            <a:ext cx="9322962" cy="2486965"/>
            <a:chOff x="1094083" y="1615822"/>
            <a:chExt cx="9322962" cy="2486965"/>
          </a:xfrm>
        </p:grpSpPr>
        <p:sp>
          <p:nvSpPr>
            <p:cNvPr id="8" name="Tekstvak 7">
              <a:extLst>
                <a:ext uri="{FF2B5EF4-FFF2-40B4-BE49-F238E27FC236}">
                  <a16:creationId xmlns:a16="http://schemas.microsoft.com/office/drawing/2014/main" id="{4A2CFD3B-6FD6-2427-C8A8-2961412EE05D}"/>
                </a:ext>
              </a:extLst>
            </p:cNvPr>
            <p:cNvSpPr txBox="1"/>
            <p:nvPr/>
          </p:nvSpPr>
          <p:spPr>
            <a:xfrm rot="1040938">
              <a:off x="1094083" y="2348461"/>
              <a:ext cx="9322962" cy="1754326"/>
            </a:xfrm>
            <a:prstGeom prst="rect">
              <a:avLst/>
            </a:prstGeom>
            <a:solidFill>
              <a:schemeClr val="bg1"/>
            </a:solidFill>
            <a:ln w="57150">
              <a:solidFill>
                <a:srgbClr val="00B050"/>
              </a:solidFill>
            </a:ln>
          </p:spPr>
          <p:txBody>
            <a:bodyPr wrap="square" rtlCol="0">
              <a:spAutoFit/>
            </a:bodyPr>
            <a:lstStyle/>
            <a:p>
              <a:pPr lvl="1"/>
              <a:r>
                <a:rPr lang="nl-NL" sz="3600" dirty="0"/>
                <a:t>		</a:t>
              </a:r>
              <a:r>
                <a:rPr lang="nl-NL" sz="3600" b="1" dirty="0"/>
                <a:t>Solution</a:t>
              </a:r>
              <a:r>
                <a:rPr lang="nl-NL" sz="3600" dirty="0"/>
                <a:t>: </a:t>
              </a:r>
            </a:p>
            <a:p>
              <a:pPr lvl="1"/>
              <a:r>
                <a:rPr lang="nl-NL" sz="3600" dirty="0"/>
                <a:t>		Schedule script </a:t>
              </a:r>
              <a:r>
                <a:rPr lang="nl-NL" sz="3600" dirty="0" err="1"/>
                <a:t>and</a:t>
              </a:r>
              <a:r>
                <a:rPr lang="nl-NL" sz="3600" dirty="0"/>
                <a:t> </a:t>
              </a:r>
              <a:r>
                <a:rPr lang="nl-NL" sz="3600" dirty="0" err="1"/>
                <a:t>opt</a:t>
              </a:r>
              <a:r>
                <a:rPr lang="nl-NL" sz="3600" dirty="0"/>
                <a:t>-in </a:t>
              </a:r>
              <a:r>
                <a:rPr lang="nl-NL" sz="3600" dirty="0" err="1"/>
                <a:t>for</a:t>
              </a:r>
              <a:r>
                <a:rPr lang="nl-NL" sz="3600" dirty="0"/>
                <a:t> 			automatic updates</a:t>
              </a:r>
            </a:p>
          </p:txBody>
        </p:sp>
        <p:pic>
          <p:nvPicPr>
            <p:cNvPr id="9" name="Lightbulb" descr="Gloeilamp en tandwiel silhouet">
              <a:extLst>
                <a:ext uri="{FF2B5EF4-FFF2-40B4-BE49-F238E27FC236}">
                  <a16:creationId xmlns:a16="http://schemas.microsoft.com/office/drawing/2014/main" id="{15A4CD07-35A0-B467-50BF-617F62A417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38640">
              <a:off x="1878275" y="1615822"/>
              <a:ext cx="982030" cy="982030"/>
            </a:xfrm>
            <a:prstGeom prst="rect">
              <a:avLst/>
            </a:prstGeom>
          </p:spPr>
        </p:pic>
      </p:grpSp>
    </p:spTree>
    <p:extLst>
      <p:ext uri="{BB962C8B-B14F-4D97-AF65-F5344CB8AC3E}">
        <p14:creationId xmlns:p14="http://schemas.microsoft.com/office/powerpoint/2010/main" val="929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p:cTn id="10" dur="indefinite"/>
                                        <p:tgtEl>
                                          <p:spTgt spid="4">
                                            <p:txEl>
                                              <p:pRg st="0" end="0"/>
                                            </p:txEl>
                                          </p:spTgt>
                                        </p:tgtEl>
                                        <p:attrNameLst>
                                          <p:attrName>style.opacity</p:attrName>
                                        </p:attrNameLst>
                                      </p:cBhvr>
                                      <p:to>
                                        <p:strVal val="0.25"/>
                                      </p:to>
                                    </p:set>
                                    <p:animEffect filter="image" prLst="opacity: 0.25">
                                      <p:cBhvr rctx="IE">
                                        <p:cTn id="11" dur="indefinite"/>
                                        <p:tgtEl>
                                          <p:spTgt spid="4">
                                            <p:txEl>
                                              <p:pRg st="0" end="0"/>
                                            </p:txEl>
                                          </p:spTgt>
                                        </p:tgtEl>
                                      </p:cBhvr>
                                    </p:animEffect>
                                  </p:childTnLst>
                                </p:cTn>
                              </p:par>
                              <p:par>
                                <p:cTn id="12" presetID="9" presetClass="emph" presetSubtype="0" nodeType="withEffect">
                                  <p:stCondLst>
                                    <p:cond delay="0"/>
                                  </p:stCondLst>
                                  <p:childTnLst>
                                    <p:set>
                                      <p:cBhvr>
                                        <p:cTn id="13" dur="indefinite"/>
                                        <p:tgtEl>
                                          <p:spTgt spid="4">
                                            <p:txEl>
                                              <p:pRg st="1" end="1"/>
                                            </p:txEl>
                                          </p:spTgt>
                                        </p:tgtEl>
                                        <p:attrNameLst>
                                          <p:attrName>style.opacity</p:attrName>
                                        </p:attrNameLst>
                                      </p:cBhvr>
                                      <p:to>
                                        <p:strVal val="0.25"/>
                                      </p:to>
                                    </p:set>
                                    <p:animEffect filter="image" prLst="opacity: 0.25">
                                      <p:cBhvr rctx="IE">
                                        <p:cTn id="14" dur="indefinite"/>
                                        <p:tgtEl>
                                          <p:spTgt spid="4">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02317604-6D6C-2730-5801-F31E73DC179D}"/>
              </a:ext>
            </a:extLst>
          </p:cNvPr>
          <p:cNvPicPr>
            <a:picLocks noChangeAspect="1"/>
          </p:cNvPicPr>
          <p:nvPr/>
        </p:nvPicPr>
        <p:blipFill>
          <a:blip r:embed="rId2">
            <a:alphaModFix amt="5000"/>
          </a:blip>
          <a:stretch>
            <a:fillRect/>
          </a:stretch>
        </p:blipFill>
        <p:spPr>
          <a:xfrm>
            <a:off x="270541" y="0"/>
            <a:ext cx="10116064" cy="6297248"/>
          </a:xfrm>
          <a:prstGeom prst="rect">
            <a:avLst/>
          </a:prstGeom>
          <a:ln>
            <a:noFill/>
          </a:ln>
          <a:effectLst>
            <a:softEdge rad="112500"/>
          </a:effectLst>
        </p:spPr>
      </p:pic>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7"/>
            <a:ext cx="8638163" cy="4208331"/>
          </a:xfrm>
        </p:spPr>
        <p:txBody>
          <a:bodyPr wrap="square">
            <a:normAutofit/>
          </a:bodyPr>
          <a:lstStyle/>
          <a:p>
            <a:pPr marL="457189" indent="-457189">
              <a:buFont typeface="Arial" panose="020B0604020202020204" pitchFamily="34" charset="0"/>
              <a:buChar char="•"/>
            </a:pPr>
            <a:r>
              <a:rPr lang="nl-NL" sz="3600" dirty="0" err="1"/>
              <a:t>Synchronize</a:t>
            </a:r>
            <a:r>
              <a:rPr lang="nl-NL" sz="3600" dirty="0"/>
              <a:t> files on </a:t>
            </a:r>
            <a:r>
              <a:rPr lang="nl-NL" sz="3600" dirty="0" err="1"/>
              <a:t>Azure</a:t>
            </a:r>
            <a:r>
              <a:rPr lang="nl-NL" sz="3600" dirty="0"/>
              <a:t> </a:t>
            </a:r>
            <a:r>
              <a:rPr lang="nl-NL" sz="3600" dirty="0" err="1"/>
              <a:t>DevOps</a:t>
            </a:r>
            <a:r>
              <a:rPr lang="nl-NL" sz="3600" dirty="0"/>
              <a:t> </a:t>
            </a:r>
          </a:p>
          <a:p>
            <a:pPr marL="457189" indent="-457189">
              <a:buFont typeface="Arial" panose="020B0604020202020204" pitchFamily="34" charset="0"/>
              <a:buChar char="•"/>
            </a:pPr>
            <a:r>
              <a:rPr lang="nl-NL" sz="3600" dirty="0" err="1"/>
              <a:t>Specifically</a:t>
            </a:r>
            <a:r>
              <a:rPr lang="nl-NL" sz="3600" dirty="0"/>
              <a:t> </a:t>
            </a:r>
            <a:r>
              <a:rPr lang="nl-NL" sz="3600" dirty="0" err="1"/>
              <a:t>for</a:t>
            </a:r>
            <a:r>
              <a:rPr lang="nl-NL" sz="3600" dirty="0"/>
              <a:t> </a:t>
            </a:r>
            <a:r>
              <a:rPr lang="nl-NL" sz="3600" dirty="0" err="1"/>
              <a:t>pipelines</a:t>
            </a:r>
            <a:endParaRPr lang="nl-NL" sz="3600" dirty="0"/>
          </a:p>
          <a:p>
            <a:pPr marL="457189" indent="-457189">
              <a:buFont typeface="Arial" panose="020B0604020202020204" pitchFamily="34" charset="0"/>
              <a:buChar char="•"/>
            </a:pPr>
            <a:r>
              <a:rPr lang="nl-NL" sz="3600" dirty="0" err="1"/>
              <a:t>Anywhere</a:t>
            </a:r>
            <a:r>
              <a:rPr lang="nl-NL" sz="3600" dirty="0"/>
              <a:t> </a:t>
            </a:r>
            <a:r>
              <a:rPr lang="nl-NL" sz="3600" dirty="0" err="1"/>
              <a:t>to</a:t>
            </a:r>
            <a:r>
              <a:rPr lang="nl-NL" sz="3600" dirty="0"/>
              <a:t> </a:t>
            </a:r>
            <a:r>
              <a:rPr lang="nl-NL" sz="3600" dirty="0" err="1"/>
              <a:t>anywhere</a:t>
            </a:r>
            <a:r>
              <a:rPr lang="nl-NL" sz="3600" dirty="0"/>
              <a:t> </a:t>
            </a:r>
            <a:r>
              <a:rPr lang="nl-NL" sz="3600" dirty="0" err="1"/>
              <a:t>inside</a:t>
            </a:r>
            <a:r>
              <a:rPr lang="nl-NL" sz="3600" dirty="0"/>
              <a:t> </a:t>
            </a:r>
            <a:r>
              <a:rPr lang="nl-NL" sz="3600" dirty="0" err="1"/>
              <a:t>organization</a:t>
            </a:r>
            <a:endParaRPr lang="nl-NL" sz="3600" dirty="0"/>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a:t>Meet Aquaduct</a:t>
            </a:r>
          </a:p>
        </p:txBody>
      </p:sp>
    </p:spTree>
    <p:extLst>
      <p:ext uri="{BB962C8B-B14F-4D97-AF65-F5344CB8AC3E}">
        <p14:creationId xmlns:p14="http://schemas.microsoft.com/office/powerpoint/2010/main" val="115810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8"/>
            <a:ext cx="9593527" cy="4063582"/>
          </a:xfrm>
        </p:spPr>
        <p:txBody>
          <a:bodyPr wrap="square">
            <a:noAutofit/>
          </a:bodyPr>
          <a:lstStyle/>
          <a:p>
            <a:r>
              <a:rPr lang="nl-NL" sz="3600" dirty="0" err="1"/>
              <a:t>Anywhere</a:t>
            </a:r>
            <a:r>
              <a:rPr lang="nl-NL" sz="3600" dirty="0"/>
              <a:t> </a:t>
            </a:r>
            <a:r>
              <a:rPr lang="nl-NL" sz="3600" dirty="0" err="1"/>
              <a:t>to</a:t>
            </a:r>
            <a:r>
              <a:rPr lang="nl-NL" sz="3600" dirty="0"/>
              <a:t> </a:t>
            </a:r>
            <a:r>
              <a:rPr lang="nl-NL" sz="3600" dirty="0" err="1"/>
              <a:t>anywhere</a:t>
            </a:r>
            <a:r>
              <a:rPr lang="nl-NL" sz="3600" dirty="0"/>
              <a:t> is a big security risk</a:t>
            </a:r>
          </a:p>
          <a:p>
            <a:endParaRPr lang="nl-NL" sz="3600" dirty="0"/>
          </a:p>
          <a:p>
            <a:endParaRPr lang="nl-NL" sz="3600" dirty="0"/>
          </a:p>
          <a:p>
            <a:endParaRPr lang="nl-NL" sz="3600" dirty="0"/>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a:t>Problem</a:t>
            </a:r>
          </a:p>
        </p:txBody>
      </p:sp>
      <p:grpSp>
        <p:nvGrpSpPr>
          <p:cNvPr id="9" name="Groep 8">
            <a:extLst>
              <a:ext uri="{FF2B5EF4-FFF2-40B4-BE49-F238E27FC236}">
                <a16:creationId xmlns:a16="http://schemas.microsoft.com/office/drawing/2014/main" id="{4D5966A4-1D3E-BC45-4ABF-F532A5BC01DE}"/>
              </a:ext>
            </a:extLst>
          </p:cNvPr>
          <p:cNvGrpSpPr/>
          <p:nvPr/>
        </p:nvGrpSpPr>
        <p:grpSpPr>
          <a:xfrm>
            <a:off x="793381" y="2047018"/>
            <a:ext cx="10306055" cy="2633540"/>
            <a:chOff x="793381" y="2047018"/>
            <a:chExt cx="10306055" cy="2633540"/>
          </a:xfrm>
        </p:grpSpPr>
        <p:sp>
          <p:nvSpPr>
            <p:cNvPr id="7" name="Tekstvak 6">
              <a:extLst>
                <a:ext uri="{FF2B5EF4-FFF2-40B4-BE49-F238E27FC236}">
                  <a16:creationId xmlns:a16="http://schemas.microsoft.com/office/drawing/2014/main" id="{3BBF2EF1-2708-07FC-6CAE-AB0999F5710D}"/>
                </a:ext>
              </a:extLst>
            </p:cNvPr>
            <p:cNvSpPr txBox="1"/>
            <p:nvPr/>
          </p:nvSpPr>
          <p:spPr>
            <a:xfrm rot="1040938">
              <a:off x="793381" y="2926232"/>
              <a:ext cx="10306055" cy="1754326"/>
            </a:xfrm>
            <a:prstGeom prst="rect">
              <a:avLst/>
            </a:prstGeom>
            <a:solidFill>
              <a:schemeClr val="bg1"/>
            </a:solidFill>
            <a:ln w="57150">
              <a:solidFill>
                <a:srgbClr val="00B050"/>
              </a:solidFill>
            </a:ln>
          </p:spPr>
          <p:txBody>
            <a:bodyPr wrap="square" rtlCol="0">
              <a:spAutoFit/>
            </a:bodyPr>
            <a:lstStyle/>
            <a:p>
              <a:r>
                <a:rPr lang="nl-NL" sz="3600" dirty="0"/>
                <a:t>		</a:t>
              </a:r>
              <a:r>
                <a:rPr lang="nl-NL" sz="3600" b="1" dirty="0"/>
                <a:t>Solution</a:t>
              </a:r>
              <a:r>
                <a:rPr lang="nl-NL" sz="3600" dirty="0"/>
                <a:t>:</a:t>
              </a:r>
            </a:p>
            <a:p>
              <a:r>
                <a:rPr lang="nl-NL" sz="3600" dirty="0"/>
                <a:t>		</a:t>
              </a:r>
              <a:r>
                <a:rPr lang="nl-NL" sz="3600" dirty="0" err="1"/>
                <a:t>Restrict</a:t>
              </a:r>
              <a:r>
                <a:rPr lang="nl-NL" sz="3600" dirty="0"/>
                <a:t> sources (AquaductAllowed.txt) </a:t>
              </a:r>
            </a:p>
            <a:p>
              <a:r>
                <a:rPr lang="nl-NL" sz="3600" dirty="0"/>
                <a:t>        		</a:t>
              </a:r>
              <a:r>
                <a:rPr lang="nl-NL" sz="3600" dirty="0" err="1"/>
                <a:t>Restrict</a:t>
              </a:r>
              <a:r>
                <a:rPr lang="nl-NL" sz="3600" dirty="0"/>
                <a:t> </a:t>
              </a:r>
              <a:r>
                <a:rPr lang="nl-NL" sz="3600" dirty="0" err="1"/>
                <a:t>destinations</a:t>
              </a:r>
              <a:r>
                <a:rPr lang="nl-NL" sz="3600" dirty="0"/>
                <a:t> (</a:t>
              </a:r>
              <a:r>
                <a:rPr lang="nl-NL" sz="3600" dirty="0" err="1"/>
                <a:t>Aquaduct.json</a:t>
              </a:r>
              <a:r>
                <a:rPr lang="nl-NL" sz="3600" dirty="0"/>
                <a:t>)</a:t>
              </a:r>
            </a:p>
          </p:txBody>
        </p:sp>
        <p:pic>
          <p:nvPicPr>
            <p:cNvPr id="8" name="Lightbulb" descr="Gloeilamp en tandwiel silhouet">
              <a:extLst>
                <a:ext uri="{FF2B5EF4-FFF2-40B4-BE49-F238E27FC236}">
                  <a16:creationId xmlns:a16="http://schemas.microsoft.com/office/drawing/2014/main" id="{CABEFFCF-9972-7337-48E8-39C45E3357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38640">
              <a:off x="1599936" y="2047018"/>
              <a:ext cx="982030" cy="982030"/>
            </a:xfrm>
            <a:prstGeom prst="rect">
              <a:avLst/>
            </a:prstGeom>
          </p:spPr>
        </p:pic>
      </p:grpSp>
      <p:pic>
        <p:nvPicPr>
          <p:cNvPr id="6" name="Afbeelding 5">
            <a:extLst>
              <a:ext uri="{FF2B5EF4-FFF2-40B4-BE49-F238E27FC236}">
                <a16:creationId xmlns:a16="http://schemas.microsoft.com/office/drawing/2014/main" id="{4AB15B80-29DC-FE60-7FBD-6FBFE00D1B4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715" b="97266" l="2051" r="98242">
                        <a14:foregroundMark x1="40820" y1="10352" x2="42969" y2="11133"/>
                        <a14:foregroundMark x1="36816" y1="6738" x2="49219" y2="7715"/>
                        <a14:foregroundMark x1="49219" y1="7715" x2="55273" y2="10742"/>
                        <a14:foregroundMark x1="8594" y1="59668" x2="4395" y2="78613"/>
                        <a14:foregroundMark x1="4395" y1="78613" x2="6445" y2="86230"/>
                        <a14:foregroundMark x1="6445" y1="86230" x2="15723" y2="89844"/>
                        <a14:foregroundMark x1="15723" y1="89844" x2="13574" y2="79785"/>
                        <a14:foregroundMark x1="13574" y1="79785" x2="12598" y2="83301"/>
                        <a14:foregroundMark x1="75488" y1="76758" x2="81641" y2="81445"/>
                        <a14:foregroundMark x1="81641" y1="81445" x2="84766" y2="87109"/>
                        <a14:foregroundMark x1="81836" y1="50293" x2="89746" y2="55762"/>
                        <a14:foregroundMark x1="89746" y1="55762" x2="90039" y2="61914"/>
                        <a14:foregroundMark x1="69922" y1="75391" x2="69531" y2="87109"/>
                        <a14:foregroundMark x1="68457" y1="76465" x2="67090" y2="88086"/>
                        <a14:foregroundMark x1="65332" y1="79004" x2="64258" y2="90723"/>
                        <a14:foregroundMark x1="58691" y1="91992" x2="79883" y2="92773"/>
                        <a14:foregroundMark x1="87012" y1="76758" x2="91406" y2="69141"/>
                        <a14:foregroundMark x1="77441" y1="85059" x2="78320" y2="80957"/>
                        <a14:foregroundMark x1="92871" y1="73828" x2="95117" y2="70020"/>
                        <a14:foregroundMark x1="76367" y1="85059" x2="76660" y2="80469"/>
                        <a14:foregroundMark x1="46191" y1="40918" x2="49707" y2="39355"/>
                        <a14:foregroundMark x1="32324" y1="66406" x2="39844" y2="77637"/>
                        <a14:foregroundMark x1="39844" y1="77637" x2="39844" y2="77734"/>
                        <a14:foregroundMark x1="27539" y1="91797" x2="24902" y2="93555"/>
                        <a14:foregroundMark x1="2148" y1="81641" x2="2344" y2="87207"/>
                        <a14:foregroundMark x1="3613" y1="93066" x2="27246" y2="97266"/>
                        <a14:foregroundMark x1="88477" y1="93555" x2="55176" y2="95898"/>
                        <a14:foregroundMark x1="92676" y1="92578" x2="95898" y2="92871"/>
                        <a14:foregroundMark x1="95508" y1="70898" x2="98242" y2="69141"/>
                        <a14:foregroundMark x1="73730" y1="71094" x2="73242" y2="68652"/>
                        <a14:foregroundMark x1="71289" y1="66992" x2="75098" y2="68262"/>
                        <a14:foregroundMark x1="49121" y1="88965" x2="44238" y2="88770"/>
                      </a14:backgroundRemoval>
                    </a14:imgEffect>
                  </a14:imgLayer>
                </a14:imgProps>
              </a:ext>
            </a:extLst>
          </a:blip>
          <a:stretch>
            <a:fillRect/>
          </a:stretch>
        </p:blipFill>
        <p:spPr>
          <a:xfrm>
            <a:off x="9579121" y="1600201"/>
            <a:ext cx="2291861" cy="2291861"/>
          </a:xfrm>
          <a:prstGeom prst="rect">
            <a:avLst/>
          </a:prstGeom>
        </p:spPr>
      </p:pic>
    </p:spTree>
    <p:extLst>
      <p:ext uri="{BB962C8B-B14F-4D97-AF65-F5344CB8AC3E}">
        <p14:creationId xmlns:p14="http://schemas.microsoft.com/office/powerpoint/2010/main" val="221657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4">
                                            <p:txEl>
                                              <p:pRg st="0" end="0"/>
                                            </p:txEl>
                                          </p:spTgt>
                                        </p:tgtEl>
                                        <p:attrNameLst>
                                          <p:attrName>style.opacity</p:attrName>
                                        </p:attrNameLst>
                                      </p:cBhvr>
                                      <p:to>
                                        <p:strVal val="0.25"/>
                                      </p:to>
                                    </p:set>
                                    <p:animEffect filter="image" prLst="opacity: 0.25">
                                      <p:cBhvr rctx="IE">
                                        <p:cTn id="9" dur="indefinite"/>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7"/>
            <a:ext cx="9740964" cy="4208331"/>
          </a:xfrm>
        </p:spPr>
        <p:txBody>
          <a:bodyPr wrap="square">
            <a:noAutofit/>
          </a:bodyPr>
          <a:lstStyle/>
          <a:p>
            <a:r>
              <a:rPr lang="nl-NL" sz="3600" dirty="0" err="1"/>
              <a:t>Copied</a:t>
            </a:r>
            <a:r>
              <a:rPr lang="nl-NL" sz="3600" dirty="0"/>
              <a:t> </a:t>
            </a:r>
            <a:r>
              <a:rPr lang="nl-NL" sz="3600" dirty="0" err="1"/>
              <a:t>scheduled</a:t>
            </a:r>
            <a:r>
              <a:rPr lang="nl-NL" sz="3600" dirty="0"/>
              <a:t> </a:t>
            </a:r>
            <a:r>
              <a:rPr lang="nl-NL" sz="3600" dirty="0" err="1"/>
              <a:t>pipelines</a:t>
            </a:r>
            <a:br>
              <a:rPr lang="nl-NL" sz="3600"/>
            </a:br>
            <a:r>
              <a:rPr lang="nl-NL" sz="3600"/>
              <a:t>are </a:t>
            </a:r>
            <a:r>
              <a:rPr lang="nl-NL" sz="3600" dirty="0" err="1"/>
              <a:t>active</a:t>
            </a:r>
            <a:r>
              <a:rPr lang="nl-NL" sz="3600" dirty="0"/>
              <a:t> </a:t>
            </a:r>
            <a:r>
              <a:rPr lang="nl-NL" sz="3600" dirty="0" err="1"/>
              <a:t>immediately</a:t>
            </a:r>
            <a:endParaRPr lang="nl-NL" sz="3600" dirty="0"/>
          </a:p>
          <a:p>
            <a:endParaRPr lang="nl-NL" sz="3600" dirty="0"/>
          </a:p>
          <a:p>
            <a:r>
              <a:rPr lang="nl-NL" sz="3600" dirty="0"/>
              <a:t>        </a:t>
            </a:r>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a:t>Problem</a:t>
            </a:r>
          </a:p>
        </p:txBody>
      </p:sp>
      <p:grpSp>
        <p:nvGrpSpPr>
          <p:cNvPr id="2" name="Groep 1">
            <a:extLst>
              <a:ext uri="{FF2B5EF4-FFF2-40B4-BE49-F238E27FC236}">
                <a16:creationId xmlns:a16="http://schemas.microsoft.com/office/drawing/2014/main" id="{4F05E28B-D5F5-D5E2-03C2-66ACD7FDF54C}"/>
              </a:ext>
            </a:extLst>
          </p:cNvPr>
          <p:cNvGrpSpPr/>
          <p:nvPr/>
        </p:nvGrpSpPr>
        <p:grpSpPr>
          <a:xfrm>
            <a:off x="793381" y="2047018"/>
            <a:ext cx="10306055" cy="2356541"/>
            <a:chOff x="793381" y="2047018"/>
            <a:chExt cx="10306055" cy="2356541"/>
          </a:xfrm>
        </p:grpSpPr>
        <p:sp>
          <p:nvSpPr>
            <p:cNvPr id="7" name="Tekstvak 6">
              <a:extLst>
                <a:ext uri="{FF2B5EF4-FFF2-40B4-BE49-F238E27FC236}">
                  <a16:creationId xmlns:a16="http://schemas.microsoft.com/office/drawing/2014/main" id="{ECF72E32-C314-0E33-1D3A-1DE2BE84D0F3}"/>
                </a:ext>
              </a:extLst>
            </p:cNvPr>
            <p:cNvSpPr txBox="1"/>
            <p:nvPr/>
          </p:nvSpPr>
          <p:spPr>
            <a:xfrm rot="1040938">
              <a:off x="793381" y="3203230"/>
              <a:ext cx="10306055" cy="1200329"/>
            </a:xfrm>
            <a:prstGeom prst="rect">
              <a:avLst/>
            </a:prstGeom>
            <a:solidFill>
              <a:schemeClr val="bg1"/>
            </a:solidFill>
            <a:ln w="57150">
              <a:solidFill>
                <a:srgbClr val="00B050"/>
              </a:solidFill>
            </a:ln>
          </p:spPr>
          <p:txBody>
            <a:bodyPr wrap="square" rtlCol="0">
              <a:spAutoFit/>
            </a:bodyPr>
            <a:lstStyle/>
            <a:p>
              <a:r>
                <a:rPr lang="nl-NL" sz="3600" dirty="0"/>
                <a:t>		</a:t>
              </a:r>
              <a:r>
                <a:rPr lang="nl-NL" sz="3600" b="1" dirty="0"/>
                <a:t>Solution</a:t>
              </a:r>
              <a:r>
                <a:rPr lang="nl-NL" sz="3600" dirty="0"/>
                <a:t>:</a:t>
              </a:r>
            </a:p>
            <a:p>
              <a:r>
                <a:rPr lang="nl-NL" sz="3600" dirty="0"/>
                <a:t>		 </a:t>
              </a:r>
              <a:r>
                <a:rPr lang="nl-NL" sz="3600" dirty="0" err="1"/>
                <a:t>Opt</a:t>
              </a:r>
              <a:r>
                <a:rPr lang="nl-NL" sz="3600" dirty="0"/>
                <a:t>-in </a:t>
              </a:r>
              <a:r>
                <a:rPr lang="nl-NL" sz="3600" dirty="0" err="1"/>
                <a:t>for</a:t>
              </a:r>
              <a:r>
                <a:rPr lang="nl-NL" sz="3600" dirty="0"/>
                <a:t> </a:t>
              </a:r>
              <a:r>
                <a:rPr lang="nl-NL" sz="3600" dirty="0" err="1"/>
                <a:t>registration</a:t>
              </a:r>
              <a:endParaRPr lang="nl-NL" sz="3600" dirty="0"/>
            </a:p>
          </p:txBody>
        </p:sp>
        <p:pic>
          <p:nvPicPr>
            <p:cNvPr id="8" name="Lightbulb" descr="Gloeilamp en tandwiel silhouet">
              <a:extLst>
                <a:ext uri="{FF2B5EF4-FFF2-40B4-BE49-F238E27FC236}">
                  <a16:creationId xmlns:a16="http://schemas.microsoft.com/office/drawing/2014/main" id="{CF374BE3-BAF1-CDD4-9543-02AB929E46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38640">
              <a:off x="1599936" y="2047018"/>
              <a:ext cx="982030" cy="982030"/>
            </a:xfrm>
            <a:prstGeom prst="rect">
              <a:avLst/>
            </a:prstGeom>
          </p:spPr>
        </p:pic>
      </p:grpSp>
      <p:pic>
        <p:nvPicPr>
          <p:cNvPr id="2050" name="Picture 2" descr="Starter Pistol Images – Browse 797 Stock Photos, Vectors, and Video | Adobe  Stock">
            <a:extLst>
              <a:ext uri="{FF2B5EF4-FFF2-40B4-BE49-F238E27FC236}">
                <a16:creationId xmlns:a16="http://schemas.microsoft.com/office/drawing/2014/main" id="{3454B812-ACB7-386C-ACF1-30800057510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4444" l="9833" r="89981">
                        <a14:foregroundMark x1="33952" y1="94444" x2="33952" y2="94444"/>
                        <a14:foregroundMark x1="38961" y1="17500" x2="38475" y2="19318"/>
                        <a14:foregroundMark x1="43043" y1="47778" x2="43043" y2="47778"/>
                        <a14:backgroundMark x1="39332" y1="24722" x2="40445" y2="19722"/>
                        <a14:backgroundMark x1="39889" y1="19167" x2="40260" y2="26944"/>
                        <a14:backgroundMark x1="43785" y1="42778" x2="43785" y2="42778"/>
                        <a14:backgroundMark x1="44156" y1="48333" x2="44156" y2="48333"/>
                        <a14:backgroundMark x1="41929" y1="49167" x2="41929" y2="49167"/>
                      </a14:backgroundRemoval>
                    </a14:imgEffect>
                  </a14:imgLayer>
                </a14:imgProps>
              </a:ext>
              <a:ext uri="{28A0092B-C50C-407E-A947-70E740481C1C}">
                <a14:useLocalDpi xmlns:a14="http://schemas.microsoft.com/office/drawing/2010/main" val="0"/>
              </a:ext>
            </a:extLst>
          </a:blip>
          <a:srcRect l="20435" t="14933" r="43329"/>
          <a:stretch/>
        </p:blipFill>
        <p:spPr bwMode="auto">
          <a:xfrm flipH="1">
            <a:off x="9959340" y="1693948"/>
            <a:ext cx="1383813" cy="216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9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9" presetClass="emph" presetSubtype="0" grpId="0" nodeType="withEffect">
                                  <p:stCondLst>
                                    <p:cond delay="0"/>
                                  </p:stCondLst>
                                  <p:childTnLst>
                                    <p:set>
                                      <p:cBhvr>
                                        <p:cTn id="8" dur="indefinite"/>
                                        <p:tgtEl>
                                          <p:spTgt spid="4">
                                            <p:txEl>
                                              <p:pRg st="0" end="0"/>
                                            </p:txEl>
                                          </p:spTgt>
                                        </p:tgtEl>
                                        <p:attrNameLst>
                                          <p:attrName>style.opacity</p:attrName>
                                        </p:attrNameLst>
                                      </p:cBhvr>
                                      <p:to>
                                        <p:strVal val="0.25"/>
                                      </p:to>
                                    </p:set>
                                    <p:animEffect filter="image" prLst="opacity: 0.25">
                                      <p:cBhvr rctx="IE">
                                        <p:cTn id="9" dur="indefinite"/>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EAE2CE9-63C4-7B56-D353-E998FB1B36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2773" l="9961" r="89844">
                        <a14:foregroundMark x1="53223" y1="6348" x2="46973" y2="6250"/>
                        <a14:foregroundMark x1="54590" y1="47559" x2="54199" y2="56641"/>
                        <a14:foregroundMark x1="54199" y1="56641" x2="53320" y2="57324"/>
                        <a14:foregroundMark x1="49805" y1="55566" x2="50781" y2="57324"/>
                        <a14:foregroundMark x1="59863" y1="53320" x2="59473" y2="55859"/>
                        <a14:foregroundMark x1="57031" y1="90234" x2="59375" y2="92480"/>
                        <a14:foregroundMark x1="48047" y1="90137" x2="44922" y2="92773"/>
                        <a14:foregroundMark x1="44336" y1="91113" x2="42578" y2="91699"/>
                        <a14:foregroundMark x1="42480" y1="91699" x2="41699" y2="92188"/>
                        <a14:foregroundMark x1="58691" y1="90918" x2="61328" y2="92285"/>
                        <a14:foregroundMark x1="61328" y1="92578" x2="58887" y2="90430"/>
                      </a14:backgroundRemoval>
                    </a14:imgEffect>
                  </a14:imgLayer>
                </a14:imgProps>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581378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2BCB2-8018-882E-9FF7-0DB9E8E53747}"/>
            </a:ext>
          </a:extLst>
        </p:cNvPr>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A8DD5239-ADB3-7FFD-C67D-4B102CF59D81}"/>
              </a:ext>
            </a:extLst>
          </p:cNvPr>
          <p:cNvSpPr>
            <a:spLocks noGrp="1"/>
          </p:cNvSpPr>
          <p:nvPr>
            <p:ph idx="1"/>
          </p:nvPr>
        </p:nvSpPr>
        <p:spPr/>
        <p:txBody>
          <a:bodyPr>
            <a:normAutofit/>
          </a:bodyPr>
          <a:lstStyle/>
          <a:p>
            <a:r>
              <a:rPr lang="nl-NL" sz="3600" dirty="0"/>
              <a:t>Push responses </a:t>
            </a:r>
            <a:r>
              <a:rPr lang="nl-NL" sz="3600" dirty="0" err="1"/>
              <a:t>to</a:t>
            </a:r>
            <a:r>
              <a:rPr lang="nl-NL" sz="3600" dirty="0"/>
              <a:t> target </a:t>
            </a:r>
            <a:r>
              <a:rPr lang="nl-NL" sz="3600" dirty="0" err="1"/>
              <a:t>audience</a:t>
            </a:r>
            <a:endParaRPr lang="nl-NL" sz="3600" dirty="0"/>
          </a:p>
          <a:p>
            <a:endParaRPr lang="nl-NL" sz="3600" dirty="0"/>
          </a:p>
          <a:p>
            <a:r>
              <a:rPr lang="nl-NL" sz="3600" dirty="0"/>
              <a:t>Feature: </a:t>
            </a:r>
            <a:r>
              <a:rPr lang="nl-NL" sz="3600" dirty="0" err="1"/>
              <a:t>reinstate</a:t>
            </a:r>
            <a:r>
              <a:rPr lang="nl-NL" sz="3600" dirty="0"/>
              <a:t> push </a:t>
            </a:r>
            <a:r>
              <a:rPr lang="nl-NL" sz="3600" dirty="0" err="1"/>
              <a:t>functionality</a:t>
            </a:r>
            <a:endParaRPr lang="nl-NL" sz="3600" dirty="0"/>
          </a:p>
          <a:p>
            <a:pPr marL="457189" indent="-457189">
              <a:buFont typeface="Arial" panose="020B0604020202020204" pitchFamily="34" charset="0"/>
              <a:buChar char="•"/>
            </a:pPr>
            <a:r>
              <a:rPr lang="nl-NL" sz="3600" dirty="0" err="1"/>
              <a:t>Only</a:t>
            </a:r>
            <a:r>
              <a:rPr lang="nl-NL" sz="3600" dirty="0"/>
              <a:t> </a:t>
            </a:r>
            <a:r>
              <a:rPr lang="nl-NL" sz="3600" dirty="0" err="1"/>
              <a:t>for</a:t>
            </a:r>
            <a:r>
              <a:rPr lang="nl-NL" sz="3600" dirty="0"/>
              <a:t> security </a:t>
            </a:r>
            <a:r>
              <a:rPr lang="nl-NL" sz="3600" dirty="0" err="1"/>
              <a:t>department</a:t>
            </a:r>
            <a:endParaRPr lang="nl-NL" sz="3600" dirty="0"/>
          </a:p>
          <a:p>
            <a:pPr marL="457189" indent="-457189">
              <a:buFont typeface="Arial" panose="020B0604020202020204" pitchFamily="34" charset="0"/>
              <a:buChar char="•"/>
            </a:pPr>
            <a:r>
              <a:rPr lang="nl-NL" sz="3600" dirty="0" err="1"/>
              <a:t>Only</a:t>
            </a:r>
            <a:r>
              <a:rPr lang="nl-NL" sz="3600" dirty="0"/>
              <a:t> </a:t>
            </a:r>
            <a:r>
              <a:rPr lang="nl-NL" sz="3600" dirty="0" err="1"/>
              <a:t>with</a:t>
            </a:r>
            <a:r>
              <a:rPr lang="nl-NL" sz="3600" dirty="0"/>
              <a:t> </a:t>
            </a:r>
            <a:r>
              <a:rPr lang="nl-NL" sz="3600" dirty="0" err="1"/>
              <a:t>branch</a:t>
            </a:r>
            <a:r>
              <a:rPr lang="nl-NL" sz="3600" dirty="0"/>
              <a:t> </a:t>
            </a:r>
            <a:r>
              <a:rPr lang="nl-NL" sz="3600" dirty="0" err="1"/>
              <a:t>policies</a:t>
            </a:r>
            <a:endParaRPr lang="nl-NL" sz="3600" dirty="0"/>
          </a:p>
          <a:p>
            <a:pPr marL="457189" indent="-457189">
              <a:buFont typeface="Arial" panose="020B0604020202020204" pitchFamily="34" charset="0"/>
              <a:buChar char="•"/>
            </a:pPr>
            <a:endParaRPr lang="nl-NL" sz="3600" dirty="0"/>
          </a:p>
        </p:txBody>
      </p:sp>
      <p:sp>
        <p:nvSpPr>
          <p:cNvPr id="3" name="Titel 2">
            <a:extLst>
              <a:ext uri="{FF2B5EF4-FFF2-40B4-BE49-F238E27FC236}">
                <a16:creationId xmlns:a16="http://schemas.microsoft.com/office/drawing/2014/main" id="{C5CC77B2-086F-9CEA-CB6C-0D4DAF4054E0}"/>
              </a:ext>
            </a:extLst>
          </p:cNvPr>
          <p:cNvSpPr>
            <a:spLocks noGrp="1"/>
          </p:cNvSpPr>
          <p:nvPr>
            <p:ph type="title"/>
          </p:nvPr>
        </p:nvSpPr>
        <p:spPr>
          <a:xfrm>
            <a:off x="815745" y="547201"/>
            <a:ext cx="4381486" cy="784807"/>
          </a:xfrm>
        </p:spPr>
        <p:txBody>
          <a:bodyPr/>
          <a:lstStyle/>
          <a:p>
            <a:r>
              <a:rPr lang="nl-NL" dirty="0"/>
              <a:t>Extra </a:t>
            </a:r>
            <a:r>
              <a:rPr lang="nl-NL" dirty="0" err="1"/>
              <a:t>request</a:t>
            </a:r>
            <a:endParaRPr lang="nl-NL" dirty="0"/>
          </a:p>
        </p:txBody>
      </p:sp>
      <p:pic>
        <p:nvPicPr>
          <p:cNvPr id="2" name="Afbeelding 1">
            <a:extLst>
              <a:ext uri="{FF2B5EF4-FFF2-40B4-BE49-F238E27FC236}">
                <a16:creationId xmlns:a16="http://schemas.microsoft.com/office/drawing/2014/main" id="{7A5E7C11-5CB4-3FC1-8F01-010EF28581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250" b="92773" l="9961" r="89844">
                        <a14:foregroundMark x1="53223" y1="6348" x2="46973" y2="6250"/>
                        <a14:foregroundMark x1="54590" y1="47559" x2="54199" y2="56641"/>
                        <a14:foregroundMark x1="54199" y1="56641" x2="53320" y2="57324"/>
                        <a14:foregroundMark x1="49805" y1="55566" x2="50781" y2="57324"/>
                        <a14:foregroundMark x1="59863" y1="53320" x2="59473" y2="55859"/>
                        <a14:foregroundMark x1="57031" y1="90234" x2="59375" y2="92480"/>
                        <a14:foregroundMark x1="48047" y1="90137" x2="44922" y2="92773"/>
                        <a14:foregroundMark x1="44336" y1="91113" x2="42578" y2="91699"/>
                        <a14:foregroundMark x1="42480" y1="91699" x2="41699" y2="92188"/>
                        <a14:foregroundMark x1="58691" y1="90918" x2="61328" y2="92285"/>
                        <a14:foregroundMark x1="61328" y1="92578" x2="58887" y2="90430"/>
                      </a14:backgroundRemoval>
                    </a14:imgEffect>
                  </a14:imgLayer>
                </a14:imgProps>
              </a:ext>
            </a:extLst>
          </a:blip>
          <a:stretch>
            <a:fillRect/>
          </a:stretch>
        </p:blipFill>
        <p:spPr>
          <a:xfrm>
            <a:off x="8740698" y="875371"/>
            <a:ext cx="2553629" cy="2553629"/>
          </a:xfrm>
          <a:prstGeom prst="rect">
            <a:avLst/>
          </a:prstGeom>
        </p:spPr>
      </p:pic>
    </p:spTree>
    <p:extLst>
      <p:ext uri="{BB962C8B-B14F-4D97-AF65-F5344CB8AC3E}">
        <p14:creationId xmlns:p14="http://schemas.microsoft.com/office/powerpoint/2010/main" val="16105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C75DE-40F8-9D2F-5D0D-AA93CF6124EE}"/>
            </a:ext>
          </a:extLst>
        </p:cNvPr>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13CB09F2-40BD-9C91-7692-097E90240B2C}"/>
              </a:ext>
            </a:extLst>
          </p:cNvPr>
          <p:cNvSpPr>
            <a:spLocks noGrp="1"/>
          </p:cNvSpPr>
          <p:nvPr>
            <p:ph idx="1"/>
          </p:nvPr>
        </p:nvSpPr>
        <p:spPr>
          <a:xfrm>
            <a:off x="1303006" y="1508787"/>
            <a:ext cx="7450225" cy="4208331"/>
          </a:xfrm>
        </p:spPr>
        <p:txBody>
          <a:bodyPr wrap="square">
            <a:noAutofit/>
          </a:bodyPr>
          <a:lstStyle/>
          <a:p>
            <a:pPr marL="457189" indent="-457189">
              <a:buFont typeface="Arial" panose="020B0604020202020204" pitchFamily="34" charset="0"/>
              <a:buChar char="•"/>
            </a:pPr>
            <a:r>
              <a:rPr lang="nl-NL" sz="3600" dirty="0" err="1"/>
              <a:t>Saves</a:t>
            </a:r>
            <a:r>
              <a:rPr lang="nl-NL" sz="3600" dirty="0"/>
              <a:t> manual </a:t>
            </a:r>
            <a:r>
              <a:rPr lang="nl-NL" sz="3600" dirty="0" err="1"/>
              <a:t>work</a:t>
            </a:r>
            <a:endParaRPr lang="nl-NL" sz="3600" dirty="0"/>
          </a:p>
          <a:p>
            <a:pPr marL="457189" indent="-457189">
              <a:buFont typeface="Arial" panose="020B0604020202020204" pitchFamily="34" charset="0"/>
              <a:buChar char="•"/>
            </a:pPr>
            <a:r>
              <a:rPr lang="nl-NL" sz="3600" dirty="0" err="1"/>
              <a:t>Scales</a:t>
            </a:r>
            <a:r>
              <a:rPr lang="nl-NL" sz="3600" dirty="0"/>
              <a:t> </a:t>
            </a:r>
            <a:r>
              <a:rPr lang="nl-NL" sz="3600" dirty="0" err="1"/>
              <a:t>very</a:t>
            </a:r>
            <a:r>
              <a:rPr lang="nl-NL" sz="3600" dirty="0"/>
              <a:t> well</a:t>
            </a:r>
          </a:p>
          <a:p>
            <a:pPr marL="457189" indent="-457189">
              <a:buFont typeface="Arial" panose="020B0604020202020204" pitchFamily="34" charset="0"/>
              <a:buChar char="•"/>
            </a:pPr>
            <a:r>
              <a:rPr lang="nl-NL" sz="3600" dirty="0"/>
              <a:t>Multiple </a:t>
            </a:r>
            <a:r>
              <a:rPr lang="nl-NL" sz="3600" dirty="0" err="1"/>
              <a:t>use</a:t>
            </a:r>
            <a:r>
              <a:rPr lang="nl-NL" sz="3600" dirty="0"/>
              <a:t> cases </a:t>
            </a:r>
            <a:r>
              <a:rPr lang="nl-NL" sz="3600" dirty="0" err="1"/>
              <a:t>emerge</a:t>
            </a:r>
            <a:endParaRPr lang="nl-NL" sz="3600" dirty="0"/>
          </a:p>
        </p:txBody>
      </p:sp>
      <p:sp>
        <p:nvSpPr>
          <p:cNvPr id="3" name="Titel 2">
            <a:extLst>
              <a:ext uri="{FF2B5EF4-FFF2-40B4-BE49-F238E27FC236}">
                <a16:creationId xmlns:a16="http://schemas.microsoft.com/office/drawing/2014/main" id="{CBCF1C61-41F8-9B69-7D48-FEF2F08DA36E}"/>
              </a:ext>
            </a:extLst>
          </p:cNvPr>
          <p:cNvSpPr>
            <a:spLocks noGrp="1"/>
          </p:cNvSpPr>
          <p:nvPr>
            <p:ph type="title"/>
          </p:nvPr>
        </p:nvSpPr>
        <p:spPr>
          <a:xfrm>
            <a:off x="815744" y="547201"/>
            <a:ext cx="5247475" cy="784807"/>
          </a:xfrm>
        </p:spPr>
        <p:txBody>
          <a:bodyPr wrap="none" anchor="t">
            <a:normAutofit fontScale="90000"/>
          </a:bodyPr>
          <a:lstStyle/>
          <a:p>
            <a:r>
              <a:rPr lang="nl-NL"/>
              <a:t>Why is Aquaduct cool?</a:t>
            </a:r>
            <a:endParaRPr lang="nl-NL" dirty="0"/>
          </a:p>
        </p:txBody>
      </p:sp>
      <p:pic>
        <p:nvPicPr>
          <p:cNvPr id="5" name="Afbeelding 4">
            <a:extLst>
              <a:ext uri="{FF2B5EF4-FFF2-40B4-BE49-F238E27FC236}">
                <a16:creationId xmlns:a16="http://schemas.microsoft.com/office/drawing/2014/main" id="{502E3A35-723E-E102-3139-E697295BB4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934" b="96191" l="9961" r="89844">
                        <a14:foregroundMark x1="58105" y1="6934" x2="70898" y2="8105"/>
                        <a14:foregroundMark x1="45801" y1="85645" x2="41309" y2="93652"/>
                        <a14:foregroundMark x1="41309" y1="93652" x2="40527" y2="93848"/>
                        <a14:foregroundMark x1="70508" y1="92578" x2="73438" y2="95996"/>
                        <a14:foregroundMark x1="45508" y1="95703" x2="35938" y2="96191"/>
                        <a14:foregroundMark x1="75879" y1="95020" x2="76758" y2="95605"/>
                        <a14:foregroundMark x1="37207" y1="94141" x2="36621" y2="94727"/>
                        <a14:foregroundMark x1="72949" y1="90234" x2="74023" y2="91309"/>
                        <a14:foregroundMark x1="73730" y1="91406" x2="74707" y2="92285"/>
                      </a14:backgroundRemoval>
                    </a14:imgEffect>
                  </a14:imgLayer>
                </a14:imgProps>
              </a:ext>
            </a:extLst>
          </a:blip>
          <a:srcRect l="33262" r="13730"/>
          <a:stretch/>
        </p:blipFill>
        <p:spPr>
          <a:xfrm>
            <a:off x="9340696" y="798450"/>
            <a:ext cx="1353632" cy="2553629"/>
          </a:xfrm>
          <a:prstGeom prst="rect">
            <a:avLst/>
          </a:prstGeom>
        </p:spPr>
      </p:pic>
    </p:spTree>
    <p:extLst>
      <p:ext uri="{BB962C8B-B14F-4D97-AF65-F5344CB8AC3E}">
        <p14:creationId xmlns:p14="http://schemas.microsoft.com/office/powerpoint/2010/main" val="40445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Jelle de Graaf</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B8DCF9-A973-6E7C-01D6-FEA7FB111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860340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882F059-BA3B-3CEB-35D4-D15B68DE8DB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9603" b="53294"/>
          <a:stretch/>
        </p:blipFill>
        <p:spPr>
          <a:xfrm>
            <a:off x="2543270" y="1028734"/>
            <a:ext cx="7105461" cy="4800533"/>
          </a:xfrm>
          <a:prstGeom prst="rect">
            <a:avLst/>
          </a:prstGeom>
        </p:spPr>
      </p:pic>
    </p:spTree>
    <p:extLst>
      <p:ext uri="{BB962C8B-B14F-4D97-AF65-F5344CB8AC3E}">
        <p14:creationId xmlns:p14="http://schemas.microsoft.com/office/powerpoint/2010/main" val="1447751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B8DCF9-A973-6E7C-01D6-FEA7FB111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3310734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5B7A804-088D-F285-6FE1-FEC6F12FCF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0537" b="34187"/>
          <a:stretch/>
        </p:blipFill>
        <p:spPr>
          <a:xfrm>
            <a:off x="3483658" y="863262"/>
            <a:ext cx="5224684" cy="5131477"/>
          </a:xfrm>
          <a:prstGeom prst="rect">
            <a:avLst/>
          </a:prstGeom>
        </p:spPr>
      </p:pic>
    </p:spTree>
    <p:extLst>
      <p:ext uri="{BB962C8B-B14F-4D97-AF65-F5344CB8AC3E}">
        <p14:creationId xmlns:p14="http://schemas.microsoft.com/office/powerpoint/2010/main" val="3303627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F9EBE2-CF06-A671-08D9-E50C945769B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3708" t="38554" r="13825" b="37043"/>
          <a:stretch/>
        </p:blipFill>
        <p:spPr>
          <a:xfrm>
            <a:off x="3142593" y="887130"/>
            <a:ext cx="5906815" cy="5083740"/>
          </a:xfrm>
          <a:prstGeom prst="rect">
            <a:avLst/>
          </a:prstGeom>
        </p:spPr>
      </p:pic>
    </p:spTree>
    <p:extLst>
      <p:ext uri="{BB962C8B-B14F-4D97-AF65-F5344CB8AC3E}">
        <p14:creationId xmlns:p14="http://schemas.microsoft.com/office/powerpoint/2010/main" val="291957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B8DCF9-A973-6E7C-01D6-FEA7FB111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72409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56FCC50-4222-69D9-0E85-57EA7AAA79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219" t="39483" r="37221" b="36347"/>
          <a:stretch/>
        </p:blipFill>
        <p:spPr>
          <a:xfrm>
            <a:off x="2280745" y="980510"/>
            <a:ext cx="7630511" cy="4896980"/>
          </a:xfrm>
          <a:prstGeom prst="rect">
            <a:avLst/>
          </a:prstGeom>
        </p:spPr>
      </p:pic>
    </p:spTree>
    <p:extLst>
      <p:ext uri="{BB962C8B-B14F-4D97-AF65-F5344CB8AC3E}">
        <p14:creationId xmlns:p14="http://schemas.microsoft.com/office/powerpoint/2010/main" val="398058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8E4B7F9-A807-1A3A-FDC7-84A32DF080A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5591" t="40646" r="47037" b="39135"/>
          <a:stretch/>
        </p:blipFill>
        <p:spPr>
          <a:xfrm>
            <a:off x="1899745" y="1281507"/>
            <a:ext cx="8392511" cy="4294987"/>
          </a:xfrm>
          <a:prstGeom prst="rect">
            <a:avLst/>
          </a:prstGeom>
        </p:spPr>
      </p:pic>
    </p:spTree>
    <p:extLst>
      <p:ext uri="{BB962C8B-B14F-4D97-AF65-F5344CB8AC3E}">
        <p14:creationId xmlns:p14="http://schemas.microsoft.com/office/powerpoint/2010/main" val="314268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B8DCF9-A973-6E7C-01D6-FEA7FB111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157928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35F166-E711-3ED5-2343-88440560914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2379" b="17950"/>
          <a:stretch/>
        </p:blipFill>
        <p:spPr>
          <a:xfrm>
            <a:off x="5646360" y="660399"/>
            <a:ext cx="3678097" cy="4804229"/>
          </a:xfrm>
          <a:prstGeom prst="rect">
            <a:avLst/>
          </a:prstGeom>
        </p:spPr>
      </p:pic>
      <p:sp>
        <p:nvSpPr>
          <p:cNvPr id="2" name="Rechthoek 1">
            <a:extLst>
              <a:ext uri="{FF2B5EF4-FFF2-40B4-BE49-F238E27FC236}">
                <a16:creationId xmlns:a16="http://schemas.microsoft.com/office/drawing/2014/main" id="{A7BC563E-7D74-EBE6-A474-6ECE7FD71670}"/>
              </a:ext>
            </a:extLst>
          </p:cNvPr>
          <p:cNvSpPr/>
          <p:nvPr/>
        </p:nvSpPr>
        <p:spPr>
          <a:xfrm>
            <a:off x="6185210" y="5040351"/>
            <a:ext cx="1018478" cy="424277"/>
          </a:xfrm>
          <a:prstGeom prst="rect">
            <a:avLst/>
          </a:prstGeom>
          <a:solidFill>
            <a:srgbClr val="FFFF00">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hthoek 5">
            <a:extLst>
              <a:ext uri="{FF2B5EF4-FFF2-40B4-BE49-F238E27FC236}">
                <a16:creationId xmlns:a16="http://schemas.microsoft.com/office/drawing/2014/main" id="{1797BD0C-8CB8-E477-77BA-AEC72E9564F3}"/>
              </a:ext>
            </a:extLst>
          </p:cNvPr>
          <p:cNvSpPr/>
          <p:nvPr/>
        </p:nvSpPr>
        <p:spPr>
          <a:xfrm>
            <a:off x="7538099" y="5040350"/>
            <a:ext cx="1018478" cy="424277"/>
          </a:xfrm>
          <a:prstGeom prst="rect">
            <a:avLst/>
          </a:prstGeom>
          <a:solidFill>
            <a:srgbClr val="FFFF00">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echthoek 17">
            <a:extLst>
              <a:ext uri="{FF2B5EF4-FFF2-40B4-BE49-F238E27FC236}">
                <a16:creationId xmlns:a16="http://schemas.microsoft.com/office/drawing/2014/main" id="{59A66742-23E4-C8F1-BD86-CEF61F38B50A}"/>
              </a:ext>
            </a:extLst>
          </p:cNvPr>
          <p:cNvSpPr/>
          <p:nvPr/>
        </p:nvSpPr>
        <p:spPr>
          <a:xfrm>
            <a:off x="7538099" y="3763536"/>
            <a:ext cx="1018478" cy="424277"/>
          </a:xfrm>
          <a:prstGeom prst="rect">
            <a:avLst/>
          </a:prstGeom>
          <a:solidFill>
            <a:srgbClr val="FFFF00">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397937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B8DCF9-A973-6E7C-01D6-FEA7FB1115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1037432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5710F74-6E94-AF37-5C29-16914CBCB4B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4394" t="39483" r="37124" b="40298"/>
          <a:stretch/>
        </p:blipFill>
        <p:spPr>
          <a:xfrm>
            <a:off x="4640318" y="469299"/>
            <a:ext cx="2911365" cy="3051667"/>
          </a:xfrm>
          <a:prstGeom prst="rect">
            <a:avLst/>
          </a:prstGeom>
        </p:spPr>
      </p:pic>
      <p:pic>
        <p:nvPicPr>
          <p:cNvPr id="9" name="Afbeelding 8">
            <a:extLst>
              <a:ext uri="{FF2B5EF4-FFF2-40B4-BE49-F238E27FC236}">
                <a16:creationId xmlns:a16="http://schemas.microsoft.com/office/drawing/2014/main" id="{C79FD490-26AF-25A8-EE1A-E19D9B8BB122}"/>
              </a:ext>
            </a:extLst>
          </p:cNvPr>
          <p:cNvPicPr>
            <a:picLocks noChangeAspect="1"/>
          </p:cNvPicPr>
          <p:nvPr/>
        </p:nvPicPr>
        <p:blipFill>
          <a:blip r:embed="rId5"/>
          <a:stretch>
            <a:fillRect/>
          </a:stretch>
        </p:blipFill>
        <p:spPr>
          <a:xfrm>
            <a:off x="4640318" y="3699642"/>
            <a:ext cx="2911365" cy="2911365"/>
          </a:xfrm>
          <a:prstGeom prst="rect">
            <a:avLst/>
          </a:prstGeom>
        </p:spPr>
      </p:pic>
      <p:sp>
        <p:nvSpPr>
          <p:cNvPr id="10" name="Pijl: omlaag 9">
            <a:extLst>
              <a:ext uri="{FF2B5EF4-FFF2-40B4-BE49-F238E27FC236}">
                <a16:creationId xmlns:a16="http://schemas.microsoft.com/office/drawing/2014/main" id="{99A45FD6-902C-99EE-8B96-77597A24A2E8}"/>
              </a:ext>
            </a:extLst>
          </p:cNvPr>
          <p:cNvSpPr/>
          <p:nvPr/>
        </p:nvSpPr>
        <p:spPr>
          <a:xfrm>
            <a:off x="6096000" y="3132083"/>
            <a:ext cx="273269" cy="882869"/>
          </a:xfrm>
          <a:prstGeom prst="downArrow">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L" sz="2400"/>
          </a:p>
        </p:txBody>
      </p:sp>
    </p:spTree>
    <p:extLst>
      <p:ext uri="{BB962C8B-B14F-4D97-AF65-F5344CB8AC3E}">
        <p14:creationId xmlns:p14="http://schemas.microsoft.com/office/powerpoint/2010/main" val="3562395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74F9E-085A-E78F-AE2C-3CDA3B557264}"/>
            </a:ext>
          </a:extLst>
        </p:cNvPr>
        <p:cNvGrpSpPr/>
        <p:nvPr/>
      </p:nvGrpSpPr>
      <p:grpSpPr>
        <a:xfrm>
          <a:off x="0" y="0"/>
          <a:ext cx="0" cy="0"/>
          <a:chOff x="0" y="0"/>
          <a:chExt cx="0" cy="0"/>
        </a:xfrm>
      </p:grpSpPr>
      <p:pic>
        <p:nvPicPr>
          <p:cNvPr id="6" name="Afbeelding 5">
            <a:extLst>
              <a:ext uri="{FF2B5EF4-FFF2-40B4-BE49-F238E27FC236}">
                <a16:creationId xmlns:a16="http://schemas.microsoft.com/office/drawing/2014/main" id="{5D5CEB95-3295-2AA4-E070-58F8F309D1D2}"/>
              </a:ext>
            </a:extLst>
          </p:cNvPr>
          <p:cNvPicPr>
            <a:picLocks noChangeAspect="1"/>
          </p:cNvPicPr>
          <p:nvPr/>
        </p:nvPicPr>
        <p:blipFill rotWithShape="1">
          <a:blip r:embed="rId3"/>
          <a:srcRect r="11669" b="1859"/>
          <a:stretch/>
        </p:blipFill>
        <p:spPr>
          <a:xfrm>
            <a:off x="1" y="0"/>
            <a:ext cx="12192000" cy="6858000"/>
          </a:xfrm>
          <a:prstGeom prst="rect">
            <a:avLst/>
          </a:prstGeom>
        </p:spPr>
      </p:pic>
    </p:spTree>
    <p:extLst>
      <p:ext uri="{BB962C8B-B14F-4D97-AF65-F5344CB8AC3E}">
        <p14:creationId xmlns:p14="http://schemas.microsoft.com/office/powerpoint/2010/main" val="3118546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0B69CA7F-385D-A6AA-A1E7-110D77B45835}"/>
              </a:ext>
            </a:extLst>
          </p:cNvPr>
          <p:cNvPicPr>
            <a:picLocks noChangeAspect="1"/>
          </p:cNvPicPr>
          <p:nvPr/>
        </p:nvPicPr>
        <p:blipFill>
          <a:blip r:embed="rId3"/>
          <a:stretch>
            <a:fillRect/>
          </a:stretch>
        </p:blipFill>
        <p:spPr>
          <a:xfrm>
            <a:off x="4640318" y="3699642"/>
            <a:ext cx="2911365" cy="2911365"/>
          </a:xfrm>
          <a:prstGeom prst="rect">
            <a:avLst/>
          </a:prstGeom>
        </p:spPr>
      </p:pic>
      <p:sp>
        <p:nvSpPr>
          <p:cNvPr id="7" name="Pijl: omlaag 6">
            <a:extLst>
              <a:ext uri="{FF2B5EF4-FFF2-40B4-BE49-F238E27FC236}">
                <a16:creationId xmlns:a16="http://schemas.microsoft.com/office/drawing/2014/main" id="{246433A9-EB37-0BA3-2459-39451A2F3BBA}"/>
              </a:ext>
            </a:extLst>
          </p:cNvPr>
          <p:cNvSpPr/>
          <p:nvPr/>
        </p:nvSpPr>
        <p:spPr>
          <a:xfrm>
            <a:off x="6096000" y="3132083"/>
            <a:ext cx="273269" cy="882869"/>
          </a:xfrm>
          <a:prstGeom prst="downArrow">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NL" sz="2400"/>
          </a:p>
        </p:txBody>
      </p:sp>
      <p:pic>
        <p:nvPicPr>
          <p:cNvPr id="8" name="Graphic 7">
            <a:extLst>
              <a:ext uri="{FF2B5EF4-FFF2-40B4-BE49-F238E27FC236}">
                <a16:creationId xmlns:a16="http://schemas.microsoft.com/office/drawing/2014/main" id="{73F8C6DF-2A0D-D5B0-39D6-CA4F2C7F34D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5668" t="38129" r="55339" b="42349"/>
          <a:stretch/>
        </p:blipFill>
        <p:spPr>
          <a:xfrm>
            <a:off x="4497508" y="106692"/>
            <a:ext cx="3196984" cy="3051667"/>
          </a:xfrm>
          <a:prstGeom prst="rect">
            <a:avLst/>
          </a:prstGeom>
        </p:spPr>
      </p:pic>
    </p:spTree>
    <p:extLst>
      <p:ext uri="{BB962C8B-B14F-4D97-AF65-F5344CB8AC3E}">
        <p14:creationId xmlns:p14="http://schemas.microsoft.com/office/powerpoint/2010/main" val="223710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860F-6DAE-F08F-9110-07ED21B8D8A6}"/>
            </a:ext>
          </a:extLst>
        </p:cNvPr>
        <p:cNvGrpSpPr/>
        <p:nvPr/>
      </p:nvGrpSpPr>
      <p:grpSpPr>
        <a:xfrm>
          <a:off x="0" y="0"/>
          <a:ext cx="0" cy="0"/>
          <a:chOff x="0" y="0"/>
          <a:chExt cx="0" cy="0"/>
        </a:xfrm>
      </p:grpSpPr>
      <p:pic>
        <p:nvPicPr>
          <p:cNvPr id="4" name="Graphic 3">
            <a:extLst>
              <a:ext uri="{FF2B5EF4-FFF2-40B4-BE49-F238E27FC236}">
                <a16:creationId xmlns:a16="http://schemas.microsoft.com/office/drawing/2014/main" id="{95016C24-1B45-EF14-365C-BE7DC7EA37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374" y="1167788"/>
            <a:ext cx="10285253" cy="4522424"/>
          </a:xfrm>
          <a:prstGeom prst="rect">
            <a:avLst/>
          </a:prstGeom>
        </p:spPr>
      </p:pic>
    </p:spTree>
    <p:extLst>
      <p:ext uri="{BB962C8B-B14F-4D97-AF65-F5344CB8AC3E}">
        <p14:creationId xmlns:p14="http://schemas.microsoft.com/office/powerpoint/2010/main" val="352554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8133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6A7F48B4-0D03-5572-D738-78B1FE2C36E0}"/>
              </a:ext>
            </a:extLst>
          </p:cNvPr>
          <p:cNvSpPr>
            <a:spLocks noGrp="1"/>
          </p:cNvSpPr>
          <p:nvPr>
            <p:ph idx="1"/>
          </p:nvPr>
        </p:nvSpPr>
        <p:spPr>
          <a:xfrm>
            <a:off x="1303006" y="1508787"/>
            <a:ext cx="7137609" cy="4208331"/>
          </a:xfrm>
        </p:spPr>
        <p:txBody>
          <a:bodyPr wrap="square">
            <a:normAutofit/>
          </a:bodyPr>
          <a:lstStyle/>
          <a:p>
            <a:pPr marL="457189" indent="-457189">
              <a:buFont typeface="Arial" panose="020B0604020202020204" pitchFamily="34" charset="0"/>
              <a:buChar char="•"/>
            </a:pPr>
            <a:r>
              <a:rPr lang="nl-NL" sz="3600" dirty="0"/>
              <a:t>Lock service account </a:t>
            </a:r>
            <a:r>
              <a:rPr lang="nl-NL" sz="3600" dirty="0" err="1"/>
              <a:t>away</a:t>
            </a:r>
            <a:endParaRPr lang="nl-NL" sz="3600" dirty="0"/>
          </a:p>
          <a:p>
            <a:pPr marL="457189" indent="-457189">
              <a:buFont typeface="Arial" panose="020B0604020202020204" pitchFamily="34" charset="0"/>
              <a:buChar char="•"/>
            </a:pPr>
            <a:r>
              <a:rPr lang="nl-NL" sz="3600" dirty="0"/>
              <a:t>Keep security </a:t>
            </a:r>
            <a:r>
              <a:rPr lang="nl-NL" sz="3600" dirty="0" err="1"/>
              <a:t>standards</a:t>
            </a:r>
            <a:r>
              <a:rPr lang="nl-NL" sz="3600" dirty="0"/>
              <a:t> high</a:t>
            </a:r>
          </a:p>
          <a:p>
            <a:pPr marL="457189" indent="-457189">
              <a:buFont typeface="Arial" panose="020B0604020202020204" pitchFamily="34" charset="0"/>
              <a:buChar char="•"/>
            </a:pPr>
            <a:r>
              <a:rPr lang="nl-NL" sz="3600" dirty="0" err="1"/>
              <a:t>Registered</a:t>
            </a:r>
            <a:r>
              <a:rPr lang="nl-NL" sz="3600" dirty="0"/>
              <a:t> </a:t>
            </a:r>
            <a:r>
              <a:rPr lang="nl-NL" sz="3600" dirty="0" err="1"/>
              <a:t>pipelines</a:t>
            </a:r>
            <a:r>
              <a:rPr lang="nl-NL" sz="3600" dirty="0"/>
              <a:t> are </a:t>
            </a:r>
            <a:r>
              <a:rPr lang="nl-NL" sz="3600" dirty="0" err="1"/>
              <a:t>active</a:t>
            </a:r>
            <a:endParaRPr lang="nl-NL" sz="3600" dirty="0"/>
          </a:p>
          <a:p>
            <a:pPr marL="457189" indent="-457189">
              <a:buFont typeface="Arial" panose="020B0604020202020204" pitchFamily="34" charset="0"/>
              <a:buChar char="•"/>
            </a:pPr>
            <a:endParaRPr lang="nl-NL" sz="3600" dirty="0"/>
          </a:p>
          <a:p>
            <a:endParaRPr lang="nl-NL" sz="3600" dirty="0"/>
          </a:p>
        </p:txBody>
      </p:sp>
      <p:sp>
        <p:nvSpPr>
          <p:cNvPr id="3" name="Titel 2">
            <a:extLst>
              <a:ext uri="{FF2B5EF4-FFF2-40B4-BE49-F238E27FC236}">
                <a16:creationId xmlns:a16="http://schemas.microsoft.com/office/drawing/2014/main" id="{21C22616-85EC-2AF4-D78E-8D51E07759DB}"/>
              </a:ext>
            </a:extLst>
          </p:cNvPr>
          <p:cNvSpPr>
            <a:spLocks noGrp="1"/>
          </p:cNvSpPr>
          <p:nvPr>
            <p:ph type="title"/>
          </p:nvPr>
        </p:nvSpPr>
        <p:spPr>
          <a:xfrm>
            <a:off x="815744" y="547201"/>
            <a:ext cx="5247475" cy="784807"/>
          </a:xfrm>
        </p:spPr>
        <p:txBody>
          <a:bodyPr wrap="none" anchor="t">
            <a:normAutofit fontScale="90000"/>
          </a:bodyPr>
          <a:lstStyle/>
          <a:p>
            <a:r>
              <a:rPr lang="nl-NL" err="1"/>
              <a:t>Pitfalls</a:t>
            </a:r>
            <a:endParaRPr lang="nl-NL"/>
          </a:p>
        </p:txBody>
      </p:sp>
      <p:pic>
        <p:nvPicPr>
          <p:cNvPr id="3074" name="Picture 2" descr="3d cartoon style picture of a spike pit on a white background">
            <a:extLst>
              <a:ext uri="{FF2B5EF4-FFF2-40B4-BE49-F238E27FC236}">
                <a16:creationId xmlns:a16="http://schemas.microsoft.com/office/drawing/2014/main" id="{051A66D8-77D3-FDA9-39E7-FB04EB83A41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469" b="91895" l="9961" r="94141">
                        <a14:foregroundMark x1="29590" y1="32422" x2="31055" y2="31934"/>
                        <a14:foregroundMark x1="32617" y1="30469" x2="35059" y2="29199"/>
                        <a14:foregroundMark x1="33984" y1="25781" x2="33984" y2="27148"/>
                        <a14:foregroundMark x1="42773" y1="7910" x2="42969" y2="8984"/>
                        <a14:foregroundMark x1="64648" y1="7520" x2="64941" y2="7129"/>
                        <a14:foregroundMark x1="51660" y1="25684" x2="57129" y2="25781"/>
                        <a14:foregroundMark x1="71289" y1="30469" x2="73730" y2="32422"/>
                        <a14:foregroundMark x1="70117" y1="27246" x2="72949" y2="30371"/>
                        <a14:foregroundMark x1="69629" y1="27734" x2="76465" y2="32715"/>
                        <a14:foregroundMark x1="76465" y1="32715" x2="76660" y2="33203"/>
                        <a14:foregroundMark x1="77344" y1="31641" x2="69043" y2="27539"/>
                        <a14:foregroundMark x1="69043" y1="27539" x2="69043" y2="27539"/>
                        <a14:foregroundMark x1="76172" y1="31250" x2="74316" y2="27734"/>
                        <a14:foregroundMark x1="85547" y1="40625" x2="85742" y2="51367"/>
                        <a14:foregroundMark x1="85742" y1="51367" x2="84570" y2="54297"/>
                        <a14:foregroundMark x1="91211" y1="61816" x2="92773" y2="62891"/>
                        <a14:foregroundMark x1="90039" y1="71875" x2="94238" y2="73828"/>
                        <a14:foregroundMark x1="70020" y1="58398" x2="64063" y2="61816"/>
                        <a14:foregroundMark x1="54492" y1="88770" x2="55859" y2="91992"/>
                        <a14:foregroundMark x1="28613" y1="58301" x2="28906" y2="55566"/>
                        <a14:foregroundMark x1="42285" y1="6348" x2="42285" y2="6348"/>
                        <a14:foregroundMark x1="64941" y1="6055" x2="64941" y2="6055"/>
                        <a14:foregroundMark x1="66602" y1="24902" x2="78613" y2="32129"/>
                        <a14:foregroundMark x1="42676" y1="5469" x2="42676" y2="5469"/>
                      </a14:backgroundRemoval>
                    </a14:imgEffect>
                  </a14:imgLayer>
                </a14:imgProps>
              </a:ext>
              <a:ext uri="{28A0092B-C50C-407E-A947-70E740481C1C}">
                <a14:useLocalDpi xmlns:a14="http://schemas.microsoft.com/office/drawing/2010/main" val="0"/>
              </a:ext>
            </a:extLst>
          </a:blip>
          <a:srcRect/>
          <a:stretch>
            <a:fillRect/>
          </a:stretch>
        </p:blipFill>
        <p:spPr bwMode="auto">
          <a:xfrm>
            <a:off x="8346841" y="1140882"/>
            <a:ext cx="3029415" cy="3029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42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EA3B1-A48B-AF9F-111E-4E187FD378C5}"/>
            </a:ext>
          </a:extLst>
        </p:cNvPr>
        <p:cNvGrpSpPr/>
        <p:nvPr/>
      </p:nvGrpSpPr>
      <p:grpSpPr>
        <a:xfrm>
          <a:off x="0" y="0"/>
          <a:ext cx="0" cy="0"/>
          <a:chOff x="0" y="0"/>
          <a:chExt cx="0" cy="0"/>
        </a:xfrm>
      </p:grpSpPr>
      <p:sp>
        <p:nvSpPr>
          <p:cNvPr id="4" name="Tijdelijke aanduiding voor inhoud 3">
            <a:extLst>
              <a:ext uri="{FF2B5EF4-FFF2-40B4-BE49-F238E27FC236}">
                <a16:creationId xmlns:a16="http://schemas.microsoft.com/office/drawing/2014/main" id="{F0DFF1B8-DF3E-778D-81B5-2E250E27C075}"/>
              </a:ext>
            </a:extLst>
          </p:cNvPr>
          <p:cNvSpPr>
            <a:spLocks noGrp="1"/>
          </p:cNvSpPr>
          <p:nvPr>
            <p:ph idx="1"/>
          </p:nvPr>
        </p:nvSpPr>
        <p:spPr>
          <a:xfrm>
            <a:off x="1303006" y="1508787"/>
            <a:ext cx="7700317" cy="4208331"/>
          </a:xfrm>
        </p:spPr>
        <p:txBody>
          <a:bodyPr wrap="square">
            <a:noAutofit/>
          </a:bodyPr>
          <a:lstStyle/>
          <a:p>
            <a:pPr marL="380990" indent="-380990">
              <a:buFont typeface="Arial" panose="020B0604020202020204" pitchFamily="34" charset="0"/>
              <a:buChar char="•"/>
            </a:pPr>
            <a:r>
              <a:rPr lang="nl-NL" sz="3600"/>
              <a:t>Synchronize files</a:t>
            </a:r>
          </a:p>
          <a:p>
            <a:pPr marL="380990" indent="-380990">
              <a:buFont typeface="Arial" panose="020B0604020202020204" pitchFamily="34" charset="0"/>
              <a:buChar char="•"/>
            </a:pPr>
            <a:r>
              <a:rPr lang="nl-NL" sz="3600"/>
              <a:t>Register pipelines</a:t>
            </a:r>
          </a:p>
          <a:p>
            <a:pPr marL="380990" indent="-380990">
              <a:buFont typeface="Arial" panose="020B0604020202020204" pitchFamily="34" charset="0"/>
              <a:buChar char="•"/>
            </a:pPr>
            <a:r>
              <a:rPr lang="nl-NL" sz="3600"/>
              <a:t>Register required components</a:t>
            </a:r>
          </a:p>
          <a:p>
            <a:pPr marL="380990" indent="-380990">
              <a:buFont typeface="Arial" panose="020B0604020202020204" pitchFamily="34" charset="0"/>
              <a:buChar char="•"/>
            </a:pPr>
            <a:r>
              <a:rPr lang="nl-NL" sz="3600"/>
              <a:t>Runs on Azure Function App</a:t>
            </a:r>
          </a:p>
          <a:p>
            <a:pPr marL="380990" indent="-380990">
              <a:buFont typeface="Arial" panose="020B0604020202020204" pitchFamily="34" charset="0"/>
              <a:buChar char="•"/>
            </a:pPr>
            <a:r>
              <a:rPr lang="nl-NL" sz="3600"/>
              <a:t>Security must be maintained</a:t>
            </a:r>
          </a:p>
          <a:p>
            <a:pPr marL="380990" indent="-380990">
              <a:buFont typeface="Arial" panose="020B0604020202020204" pitchFamily="34" charset="0"/>
              <a:buChar char="•"/>
            </a:pPr>
            <a:r>
              <a:rPr lang="nl-NL" sz="3600"/>
              <a:t>Flexible end-user configuration</a:t>
            </a:r>
          </a:p>
          <a:p>
            <a:pPr marL="380990" indent="-380990">
              <a:buFont typeface="Arial" panose="020B0604020202020204" pitchFamily="34" charset="0"/>
              <a:buChar char="•"/>
            </a:pPr>
            <a:r>
              <a:rPr lang="nl-NL" sz="3600"/>
              <a:t>Result: Easy software deployment</a:t>
            </a:r>
          </a:p>
          <a:p>
            <a:pPr marL="380990" indent="-380990">
              <a:buFont typeface="Arial" panose="020B0604020202020204" pitchFamily="34" charset="0"/>
              <a:buChar char="•"/>
            </a:pPr>
            <a:endParaRPr lang="nl-NL" sz="3600" dirty="0"/>
          </a:p>
        </p:txBody>
      </p:sp>
      <p:sp>
        <p:nvSpPr>
          <p:cNvPr id="3" name="Titel 2">
            <a:extLst>
              <a:ext uri="{FF2B5EF4-FFF2-40B4-BE49-F238E27FC236}">
                <a16:creationId xmlns:a16="http://schemas.microsoft.com/office/drawing/2014/main" id="{5352EC4A-5C95-681D-2C2D-0A3DFA80E7AE}"/>
              </a:ext>
            </a:extLst>
          </p:cNvPr>
          <p:cNvSpPr>
            <a:spLocks noGrp="1"/>
          </p:cNvSpPr>
          <p:nvPr>
            <p:ph type="title"/>
          </p:nvPr>
        </p:nvSpPr>
        <p:spPr>
          <a:xfrm>
            <a:off x="815744" y="547201"/>
            <a:ext cx="5247475" cy="784807"/>
          </a:xfrm>
        </p:spPr>
        <p:txBody>
          <a:bodyPr wrap="none" anchor="t">
            <a:normAutofit fontScale="90000"/>
          </a:bodyPr>
          <a:lstStyle/>
          <a:p>
            <a:r>
              <a:rPr lang="nl-NL"/>
              <a:t>Recap</a:t>
            </a:r>
            <a:endParaRPr lang="nl-NL" dirty="0"/>
          </a:p>
        </p:txBody>
      </p:sp>
      <p:pic>
        <p:nvPicPr>
          <p:cNvPr id="2" name="!!Image">
            <a:extLst>
              <a:ext uri="{FF2B5EF4-FFF2-40B4-BE49-F238E27FC236}">
                <a16:creationId xmlns:a16="http://schemas.microsoft.com/office/drawing/2014/main" id="{1E50DE3A-EDD5-BC6E-E326-7DC15217D13B}"/>
              </a:ext>
            </a:extLst>
          </p:cNvPr>
          <p:cNvPicPr>
            <a:picLocks noChangeAspect="1"/>
          </p:cNvPicPr>
          <p:nvPr/>
        </p:nvPicPr>
        <p:blipFill>
          <a:blip r:embed="rId3"/>
          <a:stretch>
            <a:fillRect/>
          </a:stretch>
        </p:blipFill>
        <p:spPr>
          <a:xfrm>
            <a:off x="5755404" y="118483"/>
            <a:ext cx="881350" cy="1213525"/>
          </a:xfrm>
          <a:prstGeom prst="rect">
            <a:avLst/>
          </a:prstGeom>
        </p:spPr>
      </p:pic>
      <p:pic>
        <p:nvPicPr>
          <p:cNvPr id="5" name="Afbeelding 4">
            <a:extLst>
              <a:ext uri="{FF2B5EF4-FFF2-40B4-BE49-F238E27FC236}">
                <a16:creationId xmlns:a16="http://schemas.microsoft.com/office/drawing/2014/main" id="{D22976AE-F6D5-1BD6-FDF9-1F2D84FD3B0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930" b="94629" l="3906" r="89844">
                        <a14:foregroundMark x1="63770" y1="66406" x2="64160" y2="69336"/>
                        <a14:foregroundMark x1="65723" y1="75391" x2="68262" y2="79590"/>
                        <a14:foregroundMark x1="64844" y1="83691" x2="62109" y2="87793"/>
                        <a14:foregroundMark x1="59570" y1="93652" x2="60059" y2="94629"/>
                        <a14:foregroundMark x1="86426" y1="91895" x2="86426" y2="93652"/>
                        <a14:foregroundMark x1="69629" y1="69629" x2="70117" y2="65527"/>
                        <a14:foregroundMark x1="71582" y1="62793" x2="72461" y2="60156"/>
                        <a14:foregroundMark x1="74023" y1="55664" x2="75684" y2="50586"/>
                        <a14:foregroundMark x1="75977" y1="49219" x2="76367" y2="45020"/>
                        <a14:foregroundMark x1="75977" y1="40137" x2="75781" y2="14648"/>
                        <a14:foregroundMark x1="75781" y1="14648" x2="74023" y2="8203"/>
                        <a14:foregroundMark x1="70117" y1="50781" x2="70117" y2="50781"/>
                        <a14:foregroundMark x1="78516" y1="14160" x2="79297" y2="4297"/>
                        <a14:foregroundMark x1="70703" y1="4004" x2="70898" y2="3711"/>
                        <a14:foregroundMark x1="62988" y1="2539" x2="72266" y2="3027"/>
                        <a14:foregroundMark x1="72266" y1="3027" x2="73145" y2="3516"/>
                        <a14:foregroundMark x1="80762" y1="5664" x2="82227" y2="18652"/>
                        <a14:foregroundMark x1="82520" y1="17773" x2="83105" y2="29980"/>
                        <a14:foregroundMark x1="7813" y1="74707" x2="7813" y2="74707"/>
                        <a14:foregroundMark x1="7813" y1="72168" x2="11133" y2="88477"/>
                        <a14:foregroundMark x1="3906" y1="76855" x2="4199" y2="91211"/>
                        <a14:foregroundMark x1="41895" y1="91699" x2="46094" y2="91992"/>
                        <a14:foregroundMark x1="50586" y1="92480" x2="45508" y2="18750"/>
                        <a14:foregroundMark x1="45508" y1="18750" x2="41895" y2="11426"/>
                        <a14:foregroundMark x1="41895" y1="11426" x2="35742" y2="8203"/>
                        <a14:foregroundMark x1="35742" y1="8203" x2="35449" y2="8203"/>
                        <a14:foregroundMark x1="42969" y1="11035" x2="45898" y2="16797"/>
                        <a14:foregroundMark x1="50195" y1="56738" x2="49023" y2="48047"/>
                        <a14:foregroundMark x1="48730" y1="49805" x2="49414" y2="43945"/>
                        <a14:foregroundMark x1="51074" y1="61230" x2="50586" y2="59082"/>
                        <a14:foregroundMark x1="54590" y1="83203" x2="56836" y2="89258"/>
                        <a14:foregroundMark x1="72266" y1="68262" x2="72266" y2="68262"/>
                        <a14:foregroundMark x1="71094" y1="64844" x2="71191" y2="69434"/>
                        <a14:foregroundMark x1="71973" y1="68457" x2="70410" y2="74512"/>
                      </a14:backgroundRemoval>
                    </a14:imgEffect>
                  </a14:imgLayer>
                </a14:imgProps>
              </a:ext>
            </a:extLst>
          </a:blip>
          <a:stretch>
            <a:fillRect/>
          </a:stretch>
        </p:blipFill>
        <p:spPr>
          <a:xfrm flipH="1">
            <a:off x="6775505" y="310608"/>
            <a:ext cx="1109789" cy="1109789"/>
          </a:xfrm>
          <a:prstGeom prst="rect">
            <a:avLst/>
          </a:prstGeom>
        </p:spPr>
      </p:pic>
      <p:pic>
        <p:nvPicPr>
          <p:cNvPr id="6" name="Afbeelding 5">
            <a:extLst>
              <a:ext uri="{FF2B5EF4-FFF2-40B4-BE49-F238E27FC236}">
                <a16:creationId xmlns:a16="http://schemas.microsoft.com/office/drawing/2014/main" id="{66817689-C41A-CE2C-F5B2-B440418C1C3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715" b="97266" l="2051" r="98242">
                        <a14:foregroundMark x1="40820" y1="10352" x2="42969" y2="11133"/>
                        <a14:foregroundMark x1="36816" y1="6738" x2="49219" y2="7715"/>
                        <a14:foregroundMark x1="49219" y1="7715" x2="55273" y2="10742"/>
                        <a14:foregroundMark x1="8594" y1="59668" x2="4395" y2="78613"/>
                        <a14:foregroundMark x1="4395" y1="78613" x2="6445" y2="86230"/>
                        <a14:foregroundMark x1="6445" y1="86230" x2="15723" y2="89844"/>
                        <a14:foregroundMark x1="15723" y1="89844" x2="13574" y2="79785"/>
                        <a14:foregroundMark x1="13574" y1="79785" x2="12598" y2="83301"/>
                        <a14:foregroundMark x1="75488" y1="76758" x2="81641" y2="81445"/>
                        <a14:foregroundMark x1="81641" y1="81445" x2="84766" y2="87109"/>
                        <a14:foregroundMark x1="81836" y1="50293" x2="89746" y2="55762"/>
                        <a14:foregroundMark x1="89746" y1="55762" x2="90039" y2="61914"/>
                        <a14:foregroundMark x1="69922" y1="75391" x2="69531" y2="87109"/>
                        <a14:foregroundMark x1="68457" y1="76465" x2="67090" y2="88086"/>
                        <a14:foregroundMark x1="65332" y1="79004" x2="64258" y2="90723"/>
                        <a14:foregroundMark x1="58691" y1="91992" x2="79883" y2="92773"/>
                        <a14:foregroundMark x1="87012" y1="76758" x2="91406" y2="69141"/>
                        <a14:foregroundMark x1="77441" y1="85059" x2="78320" y2="80957"/>
                        <a14:foregroundMark x1="92871" y1="73828" x2="95117" y2="70020"/>
                        <a14:foregroundMark x1="76367" y1="85059" x2="76660" y2="80469"/>
                        <a14:foregroundMark x1="46191" y1="40918" x2="49707" y2="39355"/>
                        <a14:foregroundMark x1="32324" y1="66406" x2="39844" y2="77637"/>
                        <a14:foregroundMark x1="39844" y1="77637" x2="39844" y2="77734"/>
                        <a14:foregroundMark x1="27539" y1="91797" x2="24902" y2="93555"/>
                        <a14:foregroundMark x1="2148" y1="81641" x2="2344" y2="87207"/>
                        <a14:foregroundMark x1="3613" y1="93066" x2="27246" y2="97266"/>
                        <a14:foregroundMark x1="88477" y1="93555" x2="55176" y2="95898"/>
                        <a14:foregroundMark x1="92676" y1="92578" x2="95898" y2="92871"/>
                        <a14:foregroundMark x1="95508" y1="70898" x2="98242" y2="69141"/>
                        <a14:foregroundMark x1="73730" y1="71094" x2="73242" y2="68652"/>
                        <a14:foregroundMark x1="71289" y1="66992" x2="75098" y2="68262"/>
                        <a14:foregroundMark x1="49121" y1="88965" x2="44238" y2="88770"/>
                      </a14:backgroundRemoval>
                    </a14:imgEffect>
                  </a14:imgLayer>
                </a14:imgProps>
              </a:ext>
            </a:extLst>
          </a:blip>
          <a:stretch>
            <a:fillRect/>
          </a:stretch>
        </p:blipFill>
        <p:spPr>
          <a:xfrm>
            <a:off x="8059047" y="731404"/>
            <a:ext cx="957307" cy="957307"/>
          </a:xfrm>
          <a:prstGeom prst="rect">
            <a:avLst/>
          </a:prstGeom>
        </p:spPr>
      </p:pic>
      <p:pic>
        <p:nvPicPr>
          <p:cNvPr id="8" name="Afbeelding 7">
            <a:extLst>
              <a:ext uri="{FF2B5EF4-FFF2-40B4-BE49-F238E27FC236}">
                <a16:creationId xmlns:a16="http://schemas.microsoft.com/office/drawing/2014/main" id="{3E6BCAA8-DDD9-2678-39CF-F1964A9DD9C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50" b="92773" l="9961" r="89844">
                        <a14:foregroundMark x1="53223" y1="6348" x2="46973" y2="6250"/>
                        <a14:foregroundMark x1="54590" y1="47559" x2="54199" y2="56641"/>
                        <a14:foregroundMark x1="54199" y1="56641" x2="53320" y2="57324"/>
                        <a14:foregroundMark x1="49805" y1="55566" x2="50781" y2="57324"/>
                        <a14:foregroundMark x1="59863" y1="53320" x2="59473" y2="55859"/>
                        <a14:foregroundMark x1="57031" y1="90234" x2="59375" y2="92480"/>
                        <a14:foregroundMark x1="48047" y1="90137" x2="44922" y2="92773"/>
                        <a14:foregroundMark x1="44336" y1="91113" x2="42578" y2="91699"/>
                        <a14:foregroundMark x1="42480" y1="91699" x2="41699" y2="92188"/>
                        <a14:foregroundMark x1="58691" y1="90918" x2="61328" y2="92285"/>
                        <a14:foregroundMark x1="61328" y1="92578" x2="58887" y2="90430"/>
                      </a14:backgroundRemoval>
                    </a14:imgEffect>
                  </a14:imgLayer>
                </a14:imgProps>
              </a:ext>
            </a:extLst>
          </a:blip>
          <a:stretch>
            <a:fillRect/>
          </a:stretch>
        </p:blipFill>
        <p:spPr>
          <a:xfrm>
            <a:off x="9641748" y="1963417"/>
            <a:ext cx="1247246" cy="1247246"/>
          </a:xfrm>
          <a:prstGeom prst="rect">
            <a:avLst/>
          </a:prstGeom>
        </p:spPr>
      </p:pic>
      <p:pic>
        <p:nvPicPr>
          <p:cNvPr id="9" name="Afbeelding 8">
            <a:extLst>
              <a:ext uri="{FF2B5EF4-FFF2-40B4-BE49-F238E27FC236}">
                <a16:creationId xmlns:a16="http://schemas.microsoft.com/office/drawing/2014/main" id="{A98F8763-0EDD-5CB9-A1D0-BB071FFF12F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6934" b="96191" l="9961" r="89844">
                        <a14:foregroundMark x1="58105" y1="6934" x2="70898" y2="8105"/>
                        <a14:foregroundMark x1="45801" y1="85645" x2="41309" y2="93652"/>
                        <a14:foregroundMark x1="41309" y1="93652" x2="40527" y2="93848"/>
                        <a14:foregroundMark x1="70508" y1="92578" x2="73438" y2="95996"/>
                        <a14:foregroundMark x1="45508" y1="95703" x2="35938" y2="96191"/>
                        <a14:foregroundMark x1="75879" y1="95020" x2="76758" y2="95605"/>
                        <a14:foregroundMark x1="37207" y1="94141" x2="36621" y2="94727"/>
                        <a14:foregroundMark x1="72949" y1="90234" x2="74023" y2="91309"/>
                        <a14:foregroundMark x1="73730" y1="91406" x2="74707" y2="92285"/>
                      </a14:backgroundRemoval>
                    </a14:imgEffect>
                  </a14:imgLayer>
                </a14:imgProps>
              </a:ext>
            </a:extLst>
          </a:blip>
          <a:srcRect l="33262" r="13730"/>
          <a:stretch/>
        </p:blipFill>
        <p:spPr>
          <a:xfrm>
            <a:off x="10541036" y="2772576"/>
            <a:ext cx="695916" cy="1312847"/>
          </a:xfrm>
          <a:prstGeom prst="rect">
            <a:avLst/>
          </a:prstGeom>
        </p:spPr>
      </p:pic>
      <p:pic>
        <p:nvPicPr>
          <p:cNvPr id="10" name="Picture 2" descr="Starter Pistol Images – Browse 797 Stock Photos, Vectors, and Video | Adobe  Stock">
            <a:extLst>
              <a:ext uri="{FF2B5EF4-FFF2-40B4-BE49-F238E27FC236}">
                <a16:creationId xmlns:a16="http://schemas.microsoft.com/office/drawing/2014/main" id="{0EB83149-F0CF-DF25-F279-BECB7B364BC4}"/>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4444" l="9833" r="89981">
                        <a14:foregroundMark x1="33952" y1="94444" x2="33952" y2="94444"/>
                        <a14:foregroundMark x1="38961" y1="17500" x2="38475" y2="19318"/>
                        <a14:foregroundMark x1="43043" y1="47778" x2="43043" y2="47778"/>
                        <a14:backgroundMark x1="39332" y1="24722" x2="40445" y2="19722"/>
                        <a14:backgroundMark x1="39889" y1="19167" x2="40260" y2="26944"/>
                        <a14:backgroundMark x1="43785" y1="42778" x2="43785" y2="42778"/>
                        <a14:backgroundMark x1="44156" y1="48333" x2="44156" y2="48333"/>
                        <a14:backgroundMark x1="41929" y1="49167" x2="41929" y2="49167"/>
                      </a14:backgroundRemoval>
                    </a14:imgEffect>
                  </a14:imgLayer>
                </a14:imgProps>
              </a:ext>
              <a:ext uri="{28A0092B-C50C-407E-A947-70E740481C1C}">
                <a14:useLocalDpi xmlns:a14="http://schemas.microsoft.com/office/drawing/2010/main" val="0"/>
              </a:ext>
            </a:extLst>
          </a:blip>
          <a:srcRect l="20435" t="14933" r="43329"/>
          <a:stretch/>
        </p:blipFill>
        <p:spPr bwMode="auto">
          <a:xfrm flipH="1">
            <a:off x="9177076" y="1210057"/>
            <a:ext cx="721353" cy="11310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C0533EB-D859-05F8-C5B3-E4EC3C03AD3B}"/>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5469" b="91895" l="9961" r="94141">
                        <a14:foregroundMark x1="29590" y1="32422" x2="31055" y2="31934"/>
                        <a14:foregroundMark x1="32617" y1="30469" x2="35059" y2="29199"/>
                        <a14:foregroundMark x1="33984" y1="25781" x2="33984" y2="27148"/>
                        <a14:foregroundMark x1="42773" y1="7910" x2="42969" y2="8984"/>
                        <a14:foregroundMark x1="64648" y1="7520" x2="64941" y2="7129"/>
                        <a14:foregroundMark x1="51660" y1="25684" x2="57129" y2="25781"/>
                        <a14:foregroundMark x1="71289" y1="30469" x2="73730" y2="32422"/>
                        <a14:foregroundMark x1="70117" y1="27246" x2="72949" y2="30371"/>
                        <a14:foregroundMark x1="69629" y1="27734" x2="76465" y2="32715"/>
                        <a14:foregroundMark x1="76465" y1="32715" x2="76660" y2="33203"/>
                        <a14:foregroundMark x1="77344" y1="31641" x2="69043" y2="27539"/>
                        <a14:foregroundMark x1="69043" y1="27539" x2="69043" y2="27539"/>
                        <a14:foregroundMark x1="76172" y1="31250" x2="74316" y2="27734"/>
                        <a14:foregroundMark x1="85547" y1="40625" x2="85742" y2="51367"/>
                        <a14:foregroundMark x1="85742" y1="51367" x2="84570" y2="54297"/>
                        <a14:foregroundMark x1="91211" y1="61816" x2="92773" y2="62891"/>
                        <a14:foregroundMark x1="90039" y1="71875" x2="94238" y2="73828"/>
                        <a14:foregroundMark x1="70020" y1="58398" x2="64063" y2="61816"/>
                        <a14:foregroundMark x1="54492" y1="88770" x2="55859" y2="91992"/>
                        <a14:foregroundMark x1="28613" y1="58301" x2="28906" y2="55566"/>
                        <a14:foregroundMark x1="42285" y1="6348" x2="42285" y2="6348"/>
                        <a14:foregroundMark x1="64941" y1="6055" x2="64941" y2="6055"/>
                        <a14:foregroundMark x1="66602" y1="24902" x2="78613" y2="32129"/>
                        <a14:foregroundMark x1="42676" y1="5469" x2="42676" y2="5469"/>
                      </a14:backgroundRemoval>
                    </a14:imgEffect>
                  </a14:imgLayer>
                </a14:imgProps>
              </a:ext>
              <a:ext uri="{28A0092B-C50C-407E-A947-70E740481C1C}">
                <a14:useLocalDpi xmlns:a14="http://schemas.microsoft.com/office/drawing/2010/main" val="0"/>
              </a:ext>
            </a:extLst>
          </a:blip>
          <a:srcRect/>
          <a:stretch>
            <a:fillRect/>
          </a:stretch>
        </p:blipFill>
        <p:spPr bwMode="auto">
          <a:xfrm>
            <a:off x="10888994" y="4085423"/>
            <a:ext cx="1035029" cy="103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34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09B4A012-F2A3-9D01-099F-B538392B2670}"/>
              </a:ext>
            </a:extLst>
          </p:cNvPr>
          <p:cNvPicPr>
            <a:picLocks noChangeAspect="1"/>
          </p:cNvPicPr>
          <p:nvPr/>
        </p:nvPicPr>
        <p:blipFill>
          <a:blip r:embed="rId3"/>
          <a:stretch>
            <a:fillRect/>
          </a:stretch>
        </p:blipFill>
        <p:spPr>
          <a:xfrm>
            <a:off x="2655831" y="0"/>
            <a:ext cx="6880339" cy="6858000"/>
          </a:xfrm>
          <a:prstGeom prst="rect">
            <a:avLst/>
          </a:prstGeom>
        </p:spPr>
      </p:pic>
    </p:spTree>
    <p:extLst>
      <p:ext uri="{BB962C8B-B14F-4D97-AF65-F5344CB8AC3E}">
        <p14:creationId xmlns:p14="http://schemas.microsoft.com/office/powerpoint/2010/main" val="2602549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m Hanks movie to be filmed in Va. | wusa9.com">
            <a:extLst>
              <a:ext uri="{FF2B5EF4-FFF2-40B4-BE49-F238E27FC236}">
                <a16:creationId xmlns:a16="http://schemas.microsoft.com/office/drawing/2014/main" id="{F88663CB-1AA5-D47E-D882-AFC26780841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3644" b="91733" l="10000" r="90000">
                        <a14:foregroundMark x1="51733" y1="7911" x2="48267" y2="9422"/>
                        <a14:foregroundMark x1="54000" y1="91822" x2="54000" y2="91822"/>
                        <a14:foregroundMark x1="49933" y1="3644" x2="49933" y2="3644"/>
                        <a14:foregroundMark x1="42733" y1="6756" x2="42733" y2="6756"/>
                        <a14:backgroundMark x1="42867" y1="29600" x2="42867" y2="29600"/>
                        <a14:backgroundMark x1="42800" y1="28711" x2="42800" y2="28711"/>
                      </a14:backgroundRemoval>
                    </a14:imgEffect>
                  </a14:imgLayer>
                </a14:imgProps>
              </a:ext>
              <a:ext uri="{28A0092B-C50C-407E-A947-70E740481C1C}">
                <a14:useLocalDpi xmlns:a14="http://schemas.microsoft.com/office/drawing/2010/main" val="0"/>
              </a:ext>
            </a:extLst>
          </a:blip>
          <a:srcRect b="5201"/>
          <a:stretch/>
        </p:blipFill>
        <p:spPr bwMode="auto">
          <a:xfrm>
            <a:off x="0" y="356659"/>
            <a:ext cx="9144000" cy="6501341"/>
          </a:xfrm>
          <a:prstGeom prst="rect">
            <a:avLst/>
          </a:prstGeom>
          <a:noFill/>
          <a:extLst>
            <a:ext uri="{909E8E84-426E-40DD-AFC4-6F175D3DCCD1}">
              <a14:hiddenFill xmlns:a14="http://schemas.microsoft.com/office/drawing/2010/main">
                <a:solidFill>
                  <a:srgbClr val="FFFFFF"/>
                </a:solidFill>
              </a14:hiddenFill>
            </a:ext>
          </a:extLst>
        </p:spPr>
      </p:pic>
      <p:sp>
        <p:nvSpPr>
          <p:cNvPr id="5" name="Titel 2">
            <a:extLst>
              <a:ext uri="{FF2B5EF4-FFF2-40B4-BE49-F238E27FC236}">
                <a16:creationId xmlns:a16="http://schemas.microsoft.com/office/drawing/2014/main" id="{3929D2DF-CE81-23CB-C95C-7DF9A8C5DDE2}"/>
              </a:ext>
            </a:extLst>
          </p:cNvPr>
          <p:cNvSpPr txBox="1">
            <a:spLocks/>
          </p:cNvSpPr>
          <p:nvPr/>
        </p:nvSpPr>
        <p:spPr>
          <a:xfrm>
            <a:off x="6672064" y="740702"/>
            <a:ext cx="3840427" cy="1080272"/>
          </a:xfrm>
          <a:prstGeom prst="rect">
            <a:avLst/>
          </a:prstGeom>
          <a:noFill/>
        </p:spPr>
        <p:txBody>
          <a:bodyPr vert="horz" wrap="square" lIns="120000" tIns="96000" rIns="120000" bIns="96000" rtlCol="0" anchor="t">
            <a:spAutoFit/>
          </a:bodyPr>
          <a:lstStyle>
            <a:lvl1pPr indent="0" defTabSz="685894">
              <a:lnSpc>
                <a:spcPct val="90000"/>
              </a:lnSpc>
              <a:spcBef>
                <a:spcPct val="0"/>
              </a:spcBef>
              <a:buFontTx/>
              <a:buNone/>
              <a:defRPr sz="3200" b="1">
                <a:ln w="6350">
                  <a:solidFill>
                    <a:schemeClr val="tx1"/>
                  </a:solidFill>
                </a:ln>
                <a:latin typeface="Tenorite" panose="020B0604020202020204" pitchFamily="2" charset="0"/>
                <a:ea typeface="+mj-ea"/>
                <a:cs typeface="+mj-cs"/>
              </a:defRPr>
            </a:lvl1pPr>
          </a:lstStyle>
          <a:p>
            <a:r>
              <a:rPr lang="nl-NL" sz="6400" dirty="0" err="1">
                <a:solidFill>
                  <a:schemeClr val="bg1"/>
                </a:solidFill>
              </a:rPr>
              <a:t>T.</a:t>
            </a:r>
            <a:r>
              <a:rPr lang="nl-NL" sz="6400" dirty="0" err="1">
                <a:solidFill>
                  <a:schemeClr val="bg1"/>
                </a:solidFill>
                <a:latin typeface="+mn-lt"/>
              </a:rPr>
              <a:t>Hanks</a:t>
            </a:r>
            <a:r>
              <a:rPr lang="nl-NL" sz="6400" dirty="0">
                <a:solidFill>
                  <a:schemeClr val="bg1"/>
                </a:solidFill>
              </a:rPr>
              <a:t>!</a:t>
            </a:r>
          </a:p>
        </p:txBody>
      </p:sp>
    </p:spTree>
    <p:extLst>
      <p:ext uri="{BB962C8B-B14F-4D97-AF65-F5344CB8AC3E}">
        <p14:creationId xmlns:p14="http://schemas.microsoft.com/office/powerpoint/2010/main" val="116045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dirty="0"/>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Jelle de Graaf</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Deploy your code and pipelines to your internal customers</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930127" y="2533900"/>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dirty="0"/>
              <a:t>     OGD ict-</a:t>
            </a:r>
            <a:r>
              <a:rPr lang="en-US" sz="3600" dirty="0" err="1"/>
              <a:t>diensten</a:t>
            </a:r>
            <a:endParaRPr lang="en-US" sz="3600" dirty="0"/>
          </a:p>
          <a:p>
            <a:pPr marL="0" indent="0">
              <a:buNone/>
            </a:pPr>
            <a:r>
              <a:rPr lang="en-US" sz="3600" dirty="0"/>
              <a:t>     DevOps engineer</a:t>
            </a:r>
          </a:p>
          <a:p>
            <a:pPr marL="0" indent="0">
              <a:buNone/>
            </a:pPr>
            <a:r>
              <a:rPr lang="en-US" sz="3600" dirty="0"/>
              <a:t>     Automation, PowerShell, gaming</a:t>
            </a:r>
          </a:p>
          <a:p>
            <a:pPr marL="0" indent="0">
              <a:buNone/>
            </a:pPr>
            <a:r>
              <a:rPr lang="en-US" sz="3600" dirty="0"/>
              <a:t>     /</a:t>
            </a:r>
            <a:r>
              <a:rPr lang="en-US" sz="3600" dirty="0" err="1"/>
              <a:t>jelledegraaf</a:t>
            </a:r>
            <a:endParaRPr lang="en-US" sz="3600" dirty="0"/>
          </a:p>
          <a:p>
            <a:endParaRPr lang="en-US" sz="3600" dirty="0"/>
          </a:p>
        </p:txBody>
      </p:sp>
      <p:pic>
        <p:nvPicPr>
          <p:cNvPr id="4" name="Afbeelding 3">
            <a:extLst>
              <a:ext uri="{FF2B5EF4-FFF2-40B4-BE49-F238E27FC236}">
                <a16:creationId xmlns:a16="http://schemas.microsoft.com/office/drawing/2014/main" id="{C9ED2834-195B-BAB7-E864-1E9670C74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47" y="353216"/>
            <a:ext cx="3236785" cy="3434577"/>
          </a:xfrm>
          <a:prstGeom prst="rect">
            <a:avLst/>
          </a:prstGeom>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795558" y="991621"/>
            <a:ext cx="7886485" cy="1325563"/>
          </a:xfrm>
        </p:spPr>
        <p:txBody>
          <a:bodyPr>
            <a:normAutofit/>
          </a:bodyPr>
          <a:lstStyle/>
          <a:p>
            <a:r>
              <a:rPr lang="nl-NL" sz="6600" dirty="0">
                <a:solidFill>
                  <a:srgbClr val="346296"/>
                </a:solidFill>
                <a:latin typeface="+mn-lt"/>
                <a:ea typeface="+mn-ea"/>
                <a:cs typeface="+mn-cs"/>
              </a:rPr>
              <a:t>Jelle de Graaf</a:t>
            </a:r>
            <a:endParaRPr lang="en-DE" sz="6600" dirty="0">
              <a:solidFill>
                <a:srgbClr val="346296"/>
              </a:solidFill>
              <a:latin typeface="+mn-lt"/>
              <a:ea typeface="+mn-ea"/>
              <a:cs typeface="+mn-cs"/>
            </a:endParaRPr>
          </a:p>
        </p:txBody>
      </p:sp>
      <p:pic>
        <p:nvPicPr>
          <p:cNvPr id="6" name="Graphic 5" descr="Mannelijke kantoormedewerker met effen opvulling">
            <a:extLst>
              <a:ext uri="{FF2B5EF4-FFF2-40B4-BE49-F238E27FC236}">
                <a16:creationId xmlns:a16="http://schemas.microsoft.com/office/drawing/2014/main" id="{6847A545-5892-8F6F-4BAC-994D6DA0D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8913" y="3200353"/>
            <a:ext cx="460232" cy="460232"/>
          </a:xfrm>
          <a:prstGeom prst="rect">
            <a:avLst/>
          </a:prstGeom>
        </p:spPr>
      </p:pic>
      <p:pic>
        <p:nvPicPr>
          <p:cNvPr id="7" name="Graphic 6" descr="Stad met effen opvulling">
            <a:extLst>
              <a:ext uri="{FF2B5EF4-FFF2-40B4-BE49-F238E27FC236}">
                <a16:creationId xmlns:a16="http://schemas.microsoft.com/office/drawing/2014/main" id="{810961B5-7905-1E9C-4867-54E95B90C6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68913" y="2565529"/>
            <a:ext cx="460232" cy="460232"/>
          </a:xfrm>
          <a:prstGeom prst="rect">
            <a:avLst/>
          </a:prstGeom>
        </p:spPr>
      </p:pic>
      <p:pic>
        <p:nvPicPr>
          <p:cNvPr id="8" name="Graphic 7" descr="Hart met effen opvulling">
            <a:extLst>
              <a:ext uri="{FF2B5EF4-FFF2-40B4-BE49-F238E27FC236}">
                <a16:creationId xmlns:a16="http://schemas.microsoft.com/office/drawing/2014/main" id="{196AC8AA-A449-8435-7921-29A109C2A9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68913" y="3835177"/>
            <a:ext cx="460232" cy="460232"/>
          </a:xfrm>
          <a:prstGeom prst="rect">
            <a:avLst/>
          </a:prstGeom>
        </p:spPr>
      </p:pic>
      <p:pic>
        <p:nvPicPr>
          <p:cNvPr id="9" name="Picture 2">
            <a:extLst>
              <a:ext uri="{FF2B5EF4-FFF2-40B4-BE49-F238E27FC236}">
                <a16:creationId xmlns:a16="http://schemas.microsoft.com/office/drawing/2014/main" id="{C604822D-F68A-DD1D-465B-3837E4DF36F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a:off x="4012157" y="4470001"/>
            <a:ext cx="373744" cy="37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09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a:extLst>
              <a:ext uri="{FF2B5EF4-FFF2-40B4-BE49-F238E27FC236}">
                <a16:creationId xmlns:a16="http://schemas.microsoft.com/office/drawing/2014/main" id="{C9ED2834-195B-BAB7-E864-1E9670C74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47" y="353216"/>
            <a:ext cx="3236785" cy="3434577"/>
          </a:xfrm>
          <a:prstGeom prst="rect">
            <a:avLst/>
          </a:prstGeom>
        </p:spPr>
      </p:pic>
      <p:pic>
        <p:nvPicPr>
          <p:cNvPr id="12" name="!!Image">
            <a:extLst>
              <a:ext uri="{FF2B5EF4-FFF2-40B4-BE49-F238E27FC236}">
                <a16:creationId xmlns:a16="http://schemas.microsoft.com/office/drawing/2014/main" id="{FD58D889-FDA1-ED1F-275A-BA1FBE03E33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6701" b="89206" l="14504" r="86260">
                        <a14:foregroundMark x1="72901" y1="78411" x2="72901" y2="78411"/>
                        <a14:foregroundMark x1="53817" y1="83096" x2="53817" y2="83096"/>
                        <a14:foregroundMark x1="15076" y1="78615" x2="54389" y2="69450"/>
                        <a14:foregroundMark x1="54389" y1="69450" x2="74427" y2="74949"/>
                        <a14:foregroundMark x1="74427" y1="74949" x2="79771" y2="84318"/>
                        <a14:foregroundMark x1="79771" y1="84318" x2="19084" y2="84521"/>
                        <a14:foregroundMark x1="15649" y1="78004" x2="14504" y2="84725"/>
                        <a14:foregroundMark x1="21756" y1="87576" x2="50000" y2="89206"/>
                        <a14:foregroundMark x1="86450" y1="84725" x2="86450" y2="76986"/>
                        <a14:foregroundMark x1="48282" y1="16701" x2="48282" y2="16701"/>
                      </a14:backgroundRemoval>
                    </a14:imgEffect>
                  </a14:imgLayer>
                </a14:imgProps>
              </a:ext>
            </a:extLst>
          </a:blip>
          <a:srcRect l="12983" t="9574" r="10564" b="10488"/>
          <a:stretch/>
        </p:blipFill>
        <p:spPr>
          <a:xfrm>
            <a:off x="192647" y="288833"/>
            <a:ext cx="3244056" cy="3178267"/>
          </a:xfrm>
          <a:prstGeom prst="ellipse">
            <a:avLst/>
          </a:prstGeom>
        </p:spPr>
      </p:pic>
    </p:spTree>
    <p:extLst>
      <p:ext uri="{BB962C8B-B14F-4D97-AF65-F5344CB8AC3E}">
        <p14:creationId xmlns:p14="http://schemas.microsoft.com/office/powerpoint/2010/main" val="292976276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Props1.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docProps/app.xml><?xml version="1.0" encoding="utf-8"?>
<Properties xmlns="http://schemas.openxmlformats.org/officeDocument/2006/extended-properties" xmlns:vt="http://schemas.openxmlformats.org/officeDocument/2006/docPropsVTypes">
  <TotalTime>0</TotalTime>
  <Words>1423</Words>
  <Application>Microsoft Office PowerPoint</Application>
  <PresentationFormat>Breedbeeld</PresentationFormat>
  <Paragraphs>157</Paragraphs>
  <Slides>40</Slides>
  <Notes>35</Notes>
  <HiddenSlides>1</HiddenSlides>
  <MMClips>0</MMClips>
  <ScaleCrop>false</ScaleCrop>
  <HeadingPairs>
    <vt:vector size="6" baseType="variant">
      <vt:variant>
        <vt:lpstr>Gebruikte lettertypen</vt:lpstr>
      </vt:variant>
      <vt:variant>
        <vt:i4>7</vt:i4>
      </vt:variant>
      <vt:variant>
        <vt:lpstr>Thema</vt:lpstr>
      </vt:variant>
      <vt:variant>
        <vt:i4>4</vt:i4>
      </vt:variant>
      <vt:variant>
        <vt:lpstr>Diatitels</vt:lpstr>
      </vt:variant>
      <vt:variant>
        <vt:i4>40</vt:i4>
      </vt:variant>
    </vt:vector>
  </HeadingPairs>
  <TitlesOfParts>
    <vt:vector size="51" baseType="lpstr">
      <vt:lpstr>Arial</vt:lpstr>
      <vt:lpstr>Calibri</vt:lpstr>
      <vt:lpstr>Segoe UI</vt:lpstr>
      <vt:lpstr>Segoe UI Light</vt:lpstr>
      <vt:lpstr>Stencil</vt:lpstr>
      <vt:lpstr>Tenorite</vt:lpstr>
      <vt:lpstr>Wingdings</vt:lpstr>
      <vt:lpstr>Title</vt:lpstr>
      <vt:lpstr>Blank</vt:lpstr>
      <vt:lpstr>Speaker's slide</vt:lpstr>
      <vt:lpstr>Content</vt:lpstr>
      <vt:lpstr>Abstract</vt:lpstr>
      <vt:lpstr>Next Up:</vt:lpstr>
      <vt:lpstr>3</vt:lpstr>
      <vt:lpstr>2</vt:lpstr>
      <vt:lpstr>1</vt:lpstr>
      <vt:lpstr>Deploy your code and pipelines to your internal customers</vt:lpstr>
      <vt:lpstr>Many thanks to our sponsors:</vt:lpstr>
      <vt:lpstr>Jelle de Graaf</vt:lpstr>
      <vt:lpstr>PowerPoint-presentatie</vt:lpstr>
      <vt:lpstr>PowerPoint-presentatie</vt:lpstr>
      <vt:lpstr>PowerPoint-presentatie</vt:lpstr>
      <vt:lpstr>Challenge 1</vt:lpstr>
      <vt:lpstr>Challenge 2</vt:lpstr>
      <vt:lpstr>Meet Aquaduct</vt:lpstr>
      <vt:lpstr>Problem</vt:lpstr>
      <vt:lpstr>Problem</vt:lpstr>
      <vt:lpstr>PowerPoint-presentatie</vt:lpstr>
      <vt:lpstr>Extra request</vt:lpstr>
      <vt:lpstr>Why is Aquaduct cool?</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Demos</vt:lpstr>
      <vt:lpstr>Pitfalls</vt:lpstr>
      <vt:lpstr>Recap</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README</dc:title>
  <dc:creator/>
  <cp:lastModifiedBy/>
  <cp:revision>2</cp:revision>
  <dcterms:created xsi:type="dcterms:W3CDTF">2024-03-26T13:08:23Z</dcterms:created>
  <dcterms:modified xsi:type="dcterms:W3CDTF">2024-07-01T08:31:43Z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y fmtid="{D5CDD505-2E9C-101B-9397-08002B2CF9AE}" pid="3" name="MSIP_Label_39e0ea1b-66e3-485e-aa7a-7314a550a1e4_Enabled">
    <vt:lpwstr>true</vt:lpwstr>
  </property>
  <property fmtid="{D5CDD505-2E9C-101B-9397-08002B2CF9AE}" pid="4" name="MSIP_Label_39e0ea1b-66e3-485e-aa7a-7314a550a1e4_SetDate">
    <vt:lpwstr>2024-04-10T12:20:34Z</vt:lpwstr>
  </property>
  <property fmtid="{D5CDD505-2E9C-101B-9397-08002B2CF9AE}" pid="5" name="MSIP_Label_39e0ea1b-66e3-485e-aa7a-7314a550a1e4_Method">
    <vt:lpwstr>Standard</vt:lpwstr>
  </property>
  <property fmtid="{D5CDD505-2E9C-101B-9397-08002B2CF9AE}" pid="6" name="MSIP_Label_39e0ea1b-66e3-485e-aa7a-7314a550a1e4_Name">
    <vt:lpwstr>39e0ea1b-66e3-485e-aa7a-7314a550a1e4</vt:lpwstr>
  </property>
  <property fmtid="{D5CDD505-2E9C-101B-9397-08002B2CF9AE}" pid="7" name="MSIP_Label_39e0ea1b-66e3-485e-aa7a-7314a550a1e4_SiteId">
    <vt:lpwstr>afca0a52-882c-4fa8-b71d-f6db2e36058b</vt:lpwstr>
  </property>
  <property fmtid="{D5CDD505-2E9C-101B-9397-08002B2CF9AE}" pid="8" name="MSIP_Label_39e0ea1b-66e3-485e-aa7a-7314a550a1e4_ActionId">
    <vt:lpwstr>59759e0f-0468-44fc-ba49-8d82ddb57bd1</vt:lpwstr>
  </property>
  <property fmtid="{D5CDD505-2E9C-101B-9397-08002B2CF9AE}" pid="9" name="MSIP_Label_39e0ea1b-66e3-485e-aa7a-7314a550a1e4_ContentBits">
    <vt:lpwstr>0</vt:lpwstr>
  </property>
</Properties>
</file>